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notesSlides/notesSlide4.xml" ContentType="application/vnd.openxmlformats-officedocument.presentationml.notesSlide+xml"/>
  <Override PartName="/ppt/theme/themeOverride6.xml" ContentType="application/vnd.openxmlformats-officedocument.themeOverr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5"/>
  </p:notesMasterIdLst>
  <p:sldIdLst>
    <p:sldId id="257" r:id="rId2"/>
    <p:sldId id="268" r:id="rId3"/>
    <p:sldId id="262" r:id="rId4"/>
    <p:sldId id="258" r:id="rId5"/>
    <p:sldId id="259" r:id="rId6"/>
    <p:sldId id="264" r:id="rId7"/>
    <p:sldId id="267" r:id="rId8"/>
    <p:sldId id="260" r:id="rId9"/>
    <p:sldId id="263" r:id="rId10"/>
    <p:sldId id="266" r:id="rId11"/>
    <p:sldId id="265" r:id="rId12"/>
    <p:sldId id="269" r:id="rId13"/>
    <p:sldId id="261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E68A8"/>
    <a:srgbClr val="F4F1FA"/>
    <a:srgbClr val="96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7" autoAdjust="0"/>
    <p:restoredTop sz="94660"/>
  </p:normalViewPr>
  <p:slideViewPr>
    <p:cSldViewPr snapToGrid="0">
      <p:cViewPr varScale="1">
        <p:scale>
          <a:sx n="81" d="100"/>
          <a:sy n="81" d="100"/>
        </p:scale>
        <p:origin x="446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5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1048666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44E0F5-9D45-4EFC-92C7-454DD84EB2C5}" type="datetimeFigureOut">
              <a:rPr lang="ru-RU" smtClean="0"/>
              <a:t>09.11.2022</a:t>
            </a:fld>
            <a:endParaRPr lang="ru-RU"/>
          </a:p>
        </p:txBody>
      </p:sp>
      <p:sp>
        <p:nvSpPr>
          <p:cNvPr id="1048667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1048668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048669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1048670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D140B6-B313-4543-8A51-87AB303F3907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4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43225" y="844550"/>
            <a:ext cx="4056063" cy="2282825"/>
          </a:xfrm>
        </p:spPr>
      </p:sp>
      <p:sp>
        <p:nvSpPr>
          <p:cNvPr id="1048605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606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FA7AF6-E9E7-4EEE-A3A0-5246118DAC84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64137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4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43225" y="844550"/>
            <a:ext cx="4056063" cy="2282825"/>
          </a:xfrm>
        </p:spPr>
      </p:sp>
      <p:sp>
        <p:nvSpPr>
          <p:cNvPr id="1048605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606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FA7AF6-E9E7-4EEE-A3A0-5246118DAC84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30576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4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43225" y="844550"/>
            <a:ext cx="4056063" cy="2282825"/>
          </a:xfrm>
        </p:spPr>
      </p:sp>
      <p:sp>
        <p:nvSpPr>
          <p:cNvPr id="1048605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606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FA7AF6-E9E7-4EEE-A3A0-5246118DAC84}" type="slidenum">
              <a:rPr lang="ru-RU" smtClean="0"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4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43225" y="844550"/>
            <a:ext cx="4056063" cy="2282825"/>
          </a:xfrm>
        </p:spPr>
      </p:sp>
      <p:sp>
        <p:nvSpPr>
          <p:cNvPr id="1048605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606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FA7AF6-E9E7-4EEE-A3A0-5246118DAC84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20887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4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43225" y="844550"/>
            <a:ext cx="4056063" cy="2282825"/>
          </a:xfrm>
        </p:spPr>
      </p:sp>
      <p:sp>
        <p:nvSpPr>
          <p:cNvPr id="1048605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606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FA7AF6-E9E7-4EEE-A3A0-5246118DAC84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11095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0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43225" y="844550"/>
            <a:ext cx="4056063" cy="2282825"/>
          </a:xfrm>
        </p:spPr>
      </p:sp>
      <p:sp>
        <p:nvSpPr>
          <p:cNvPr id="1048611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612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FA7AF6-E9E7-4EEE-A3A0-5246118DAC84}" type="slidenum">
              <a:rPr lang="ru-RU" smtClean="0"/>
              <a:t>13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48614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09CBB-CCFC-4EBD-824F-547356E5D4C9}" type="datetime1">
              <a:rPr lang="en-US" smtClean="0"/>
              <a:t>11/9/2022</a:t>
            </a:fld>
            <a:endParaRPr lang="en-US" dirty="0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4858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56270-25FD-42B2-AA60-DE2E0342B6F0}" type="datetime1">
              <a:rPr lang="en-US" smtClean="0"/>
              <a:t>11/9/2022</a:t>
            </a:fld>
            <a:endParaRPr lang="en-US" dirty="0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0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48641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4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06406-6F8E-44A2-855C-53D32C9065A1}" type="datetime1">
              <a:rPr lang="en-US" smtClean="0"/>
              <a:t>11/9/2022</a:t>
            </a:fld>
            <a:endParaRPr lang="en-US" dirty="0"/>
          </a:p>
        </p:txBody>
      </p:sp>
      <p:sp>
        <p:nvSpPr>
          <p:cNvPr id="104864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4864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48646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048647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04864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19868-4D5C-486F-90BF-4B2D395D8C2D}" type="datetime1">
              <a:rPr lang="en-US" smtClean="0"/>
              <a:t>11/9/2022</a:t>
            </a:fld>
            <a:endParaRPr lang="en-US" dirty="0"/>
          </a:p>
        </p:txBody>
      </p:sp>
      <p:sp>
        <p:nvSpPr>
          <p:cNvPr id="104864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4865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1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48652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53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048654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55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048656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8CAE9-2DD8-4BD7-BCA2-A2F4B37FE9EE}" type="datetime1">
              <a:rPr lang="en-US" smtClean="0"/>
              <a:t>11/9/2022</a:t>
            </a:fld>
            <a:endParaRPr lang="en-US" dirty="0"/>
          </a:p>
        </p:txBody>
      </p:sp>
      <p:sp>
        <p:nvSpPr>
          <p:cNvPr id="1048657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48658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48592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20524-BBAB-4EA0-8C6F-9DDD90A4BDCC}" type="datetime1">
              <a:rPr lang="en-US" smtClean="0"/>
              <a:t>11/9/2022</a:t>
            </a:fld>
            <a:endParaRPr lang="en-US" dirty="0"/>
          </a:p>
        </p:txBody>
      </p:sp>
      <p:sp>
        <p:nvSpPr>
          <p:cNvPr id="1048593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4859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8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30705-5F90-4396-A7E9-5F255D3BE561}" type="datetime1">
              <a:rPr lang="en-US" smtClean="0"/>
              <a:t>11/9/2022</a:t>
            </a:fld>
            <a:endParaRPr lang="en-US" dirty="0"/>
          </a:p>
        </p:txBody>
      </p:sp>
      <p:sp>
        <p:nvSpPr>
          <p:cNvPr id="1048599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48600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9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48660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048661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62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937CA-F6C6-498A-9692-33590EDC8C4B}" type="datetime1">
              <a:rPr lang="en-US" smtClean="0"/>
              <a:t>11/9/2022</a:t>
            </a:fld>
            <a:endParaRPr lang="en-US" dirty="0"/>
          </a:p>
        </p:txBody>
      </p:sp>
      <p:sp>
        <p:nvSpPr>
          <p:cNvPr id="1048663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48664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9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48630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1048631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32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AD0AF-662F-48DB-87E5-F0AFB9484165}" type="datetime1">
              <a:rPr lang="en-US" smtClean="0"/>
              <a:t>11/9/2022</a:t>
            </a:fld>
            <a:endParaRPr lang="en-US" dirty="0"/>
          </a:p>
        </p:txBody>
      </p:sp>
      <p:sp>
        <p:nvSpPr>
          <p:cNvPr id="1048633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48634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48636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04863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8376C-ABD3-41FA-94ED-2BFCBB436267}" type="datetime1">
              <a:rPr lang="en-US" smtClean="0"/>
              <a:t>11/9/2022</a:t>
            </a:fld>
            <a:endParaRPr lang="en-US" dirty="0"/>
          </a:p>
        </p:txBody>
      </p:sp>
      <p:sp>
        <p:nvSpPr>
          <p:cNvPr id="104863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4863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48625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04862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06722-4589-4D66-BE1C-152F4E7874DD}" type="datetime1">
              <a:rPr lang="en-US" smtClean="0"/>
              <a:t>11/9/2022</a:t>
            </a:fld>
            <a:endParaRPr lang="en-US" dirty="0"/>
          </a:p>
        </p:txBody>
      </p:sp>
      <p:sp>
        <p:nvSpPr>
          <p:cNvPr id="104862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4862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B699C0-9A2D-442D-A639-35B43E25B4D2}" type="datetime1">
              <a:rPr lang="en-US" smtClean="0"/>
              <a:t>11/9/2022</a:t>
            </a:fld>
            <a:endParaRPr lang="en-US" dirty="0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Relationship Id="rId5" Type="http://schemas.openxmlformats.org/officeDocument/2006/relationships/image" Target="../media/image5.pn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Relationship Id="rId6" Type="http://schemas.openxmlformats.org/officeDocument/2006/relationships/image" Target="../media/image8.png"/><Relationship Id="rId5" Type="http://schemas.microsoft.com/office/2007/relationships/hdphoto" Target="../media/hdphoto2.wdp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.xml"/><Relationship Id="rId5" Type="http://schemas.openxmlformats.org/officeDocument/2006/relationships/image" Target="../media/image9.jpe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4.xml"/><Relationship Id="rId6" Type="http://schemas.microsoft.com/office/2007/relationships/hdphoto" Target="../media/hdphoto3.wdp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5.xml"/><Relationship Id="rId6" Type="http://schemas.microsoft.com/office/2007/relationships/hdphoto" Target="../media/hdphoto4.wdp"/><Relationship Id="rId5" Type="http://schemas.openxmlformats.org/officeDocument/2006/relationships/image" Target="../media/image13.png"/><Relationship Id="rId4" Type="http://schemas.openxmlformats.org/officeDocument/2006/relationships/image" Target="../media/image12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6.xml"/><Relationship Id="rId6" Type="http://schemas.microsoft.com/office/2007/relationships/hdphoto" Target="../media/hdphoto5.wdp"/><Relationship Id="rId5" Type="http://schemas.openxmlformats.org/officeDocument/2006/relationships/image" Target="../media/image15.png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studwood.net/1689209/matematika_himiya_fizika/oblast_primeneniya_metallicheskih_konstruktsiy_dostoinstva_nedostatki_stalnyh_alyuminievyh_konstruktsiy" TargetMode="External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Picture 2" descr="C:\Users\AsKasenova\Downloads\26-01-2016_20-13-24\презинтаций Титульник.jpg"/>
          <p:cNvPicPr>
            <a:picLocks noChangeAspect="1" noChangeArrowheads="1"/>
          </p:cNvPicPr>
          <p:nvPr/>
        </p:nvPicPr>
        <p:blipFill rotWithShape="1">
          <a:blip r:embed="rId2" cstate="print"/>
          <a:srcRect l="5373" r="19064"/>
          <a:stretch>
            <a:fillRect/>
          </a:stretch>
        </p:blipFill>
        <p:spPr bwMode="auto">
          <a:xfrm>
            <a:off x="80010" y="4069"/>
            <a:ext cx="12111990" cy="6853931"/>
          </a:xfrm>
          <a:prstGeom prst="rect">
            <a:avLst/>
          </a:prstGeom>
          <a:noFill/>
        </p:spPr>
      </p:pic>
      <p:sp>
        <p:nvSpPr>
          <p:cNvPr id="1048619" name="TextBox 11"/>
          <p:cNvSpPr txBox="1"/>
          <p:nvPr/>
        </p:nvSpPr>
        <p:spPr>
          <a:xfrm>
            <a:off x="628650" y="376427"/>
            <a:ext cx="107670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УНИВЕРСИТЕТ УСТРЕМЛЕННЫЙ В БУДУЩЕЕ: ТРАДИЦИИ, ИННОВАЦИИ, УСПЕХ!</a:t>
            </a:r>
          </a:p>
        </p:txBody>
      </p:sp>
      <p:sp>
        <p:nvSpPr>
          <p:cNvPr id="1048620" name="TextBox 12"/>
          <p:cNvSpPr txBox="1"/>
          <p:nvPr/>
        </p:nvSpPr>
        <p:spPr>
          <a:xfrm>
            <a:off x="3575012" y="4761219"/>
            <a:ext cx="83941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KZ" alt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Похвальской</a:t>
            </a:r>
            <a:r>
              <a:rPr lang="en-US" alt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KZ" alt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В.</a:t>
            </a:r>
            <a:r>
              <a:rPr lang="en-US" alt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 19-</a:t>
            </a:r>
            <a:r>
              <a:rPr lang="ru-KZ" alt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БТ</a:t>
            </a:r>
            <a:r>
              <a:rPr lang="en-US" alt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-1</a:t>
            </a:r>
            <a:r>
              <a:rPr lang="ru-KZ" alt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т</a:t>
            </a:r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97160" name="Picture 2" descr="D:\получ ф 06.05\01ЛОГОТИП_самый послед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14" b="99189" l="0" r="98027">
                        <a14:foregroundMark x1="59803" y1="1623" x2="93218" y2="99797"/>
                        <a14:foregroundMark x1="88409" y1="92292" x2="56720" y2="90669"/>
                        <a14:foregroundMark x1="56720" y1="90669" x2="0" y2="61663"/>
                        <a14:foregroundMark x1="0" y1="61663" x2="0" y2="61663"/>
                        <a14:foregroundMark x1="52898" y1="33266" x2="54871" y2="60446"/>
                        <a14:foregroundMark x1="54871" y1="60446" x2="19605" y2="40974"/>
                        <a14:foregroundMark x1="19605" y1="40974" x2="13810" y2="34483"/>
                        <a14:foregroundMark x1="79408" y1="58824" x2="89519" y2="67951"/>
                        <a14:foregroundMark x1="82244" y1="49899" x2="90875" y2="54361"/>
                        <a14:foregroundMark x1="96054" y1="64503" x2="86560" y2="87221"/>
                        <a14:foregroundMark x1="86560" y1="87221" x2="79778" y2="92292"/>
                        <a14:foregroundMark x1="90506" y1="67951" x2="97534" y2="98174"/>
                        <a14:foregroundMark x1="97534" y1="98174" x2="98150" y2="97972"/>
                        <a14:foregroundMark x1="43157" y1="6085" x2="54254" y2="27586"/>
                        <a14:foregroundMark x1="54254" y1="27586" x2="36868" y2="76673"/>
                        <a14:foregroundMark x1="36868" y1="76673" x2="2466" y2="89047"/>
                        <a14:foregroundMark x1="2466" y1="89047" x2="2466" y2="89047"/>
                        <a14:foregroundMark x1="38348" y1="4868" x2="31319" y2="39757"/>
                        <a14:foregroundMark x1="31319" y1="39757" x2="15906" y2="67951"/>
                        <a14:foregroundMark x1="15906" y1="67951" x2="15906" y2="67951"/>
                        <a14:foregroundMark x1="34525" y1="10142" x2="14180" y2="1014"/>
                        <a14:foregroundMark x1="14180" y1="1014" x2="8508" y2="32860"/>
                        <a14:foregroundMark x1="8508" y1="32860" x2="30333" y2="13387"/>
                        <a14:foregroundMark x1="30333" y1="13387" x2="32429" y2="4462"/>
                        <a14:foregroundMark x1="24908" y1="6085" x2="23181" y2="59432"/>
                        <a14:foregroundMark x1="23181" y1="59432" x2="1356" y2="74848"/>
                        <a14:foregroundMark x1="1356" y1="74848" x2="1356" y2="74848"/>
                        <a14:foregroundMark x1="8261" y1="7708" x2="10111" y2="47667"/>
                        <a14:foregroundMark x1="10111" y1="47667" x2="7398" y2="9331"/>
                        <a14:foregroundMark x1="7398" y1="9331" x2="3822" y2="6085"/>
                        <a14:foregroundMark x1="370" y1="80933" x2="77065" y2="85598"/>
                        <a14:foregroundMark x1="77065" y1="85598" x2="73983" y2="80527"/>
                        <a14:foregroundMark x1="2466" y1="87830" x2="67694" y2="92292"/>
                        <a14:foregroundMark x1="75956" y1="91278" x2="25524" y2="96349"/>
                        <a14:foregroundMark x1="25524" y1="96349" x2="22441" y2="91886"/>
                        <a14:foregroundMark x1="40444" y1="9533" x2="54501" y2="31846"/>
                        <a14:foregroundMark x1="54501" y1="31846" x2="38471" y2="47465"/>
                        <a14:foregroundMark x1="38471" y1="47465" x2="36128" y2="16633"/>
                        <a14:foregroundMark x1="36128" y1="16633" x2="40074" y2="11156"/>
                        <a14:foregroundMark x1="58693" y1="3854" x2="71023" y2="27383"/>
                        <a14:foregroundMark x1="71023" y1="27383" x2="59063" y2="6694"/>
                        <a14:foregroundMark x1="59433" y1="6694" x2="59803" y2="8925"/>
                        <a14:foregroundMark x1="63255" y1="7708" x2="75339" y2="26572"/>
                        <a14:foregroundMark x1="75339" y1="26572" x2="70777" y2="42394"/>
                      </a14:backgroundRemoval>
                    </a14:imgEffect>
                  </a14:imgLayer>
                </a14:imgProps>
              </a:ext>
            </a:extLst>
          </a:blip>
          <a:srcRect b="39410"/>
          <a:stretch/>
        </p:blipFill>
        <p:spPr bwMode="auto">
          <a:xfrm>
            <a:off x="4632255" y="907257"/>
            <a:ext cx="2942004" cy="1084103"/>
          </a:xfrm>
          <a:prstGeom prst="rect">
            <a:avLst/>
          </a:prstGeom>
          <a:noFill/>
        </p:spPr>
      </p:pic>
      <p:sp>
        <p:nvSpPr>
          <p:cNvPr id="1048621" name="Rectangle 2"/>
          <p:cNvSpPr txBox="1">
            <a:spLocks noChangeArrowheads="1"/>
          </p:cNvSpPr>
          <p:nvPr/>
        </p:nvSpPr>
        <p:spPr bwMode="auto">
          <a:xfrm>
            <a:off x="2497775" y="11615150"/>
            <a:ext cx="8316686" cy="1284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5306" tIns="32653" rIns="65306" bIns="32653" anchor="ctr">
            <a:noAutofit/>
          </a:bodyPr>
          <a:lstStyle>
            <a:lvl1pPr algn="l" defTabSz="128016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16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ru-RU" sz="24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8622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1</a:t>
            </a:fld>
            <a:endParaRPr lang="en-US" dirty="0"/>
          </a:p>
        </p:txBody>
      </p:sp>
      <p:sp>
        <p:nvSpPr>
          <p:cNvPr id="1048623" name="TextBox 8"/>
          <p:cNvSpPr txBox="1"/>
          <p:nvPr/>
        </p:nvSpPr>
        <p:spPr>
          <a:xfrm>
            <a:off x="1815084" y="6179303"/>
            <a:ext cx="8394192" cy="3327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KZ" alt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Усть</a:t>
            </a:r>
            <a:r>
              <a:rPr lang="en-US" alt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-Каменогорск, 2022</a:t>
            </a:r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8618" name="Rectangle 2"/>
          <p:cNvSpPr txBox="1">
            <a:spLocks noChangeArrowheads="1"/>
          </p:cNvSpPr>
          <p:nvPr/>
        </p:nvSpPr>
        <p:spPr bwMode="auto">
          <a:xfrm>
            <a:off x="1873662" y="2858006"/>
            <a:ext cx="8940800" cy="181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5306" tIns="32653" rIns="65306" bIns="32653" anchor="ctr">
            <a:noAutofit/>
          </a:bodyPr>
          <a:lstStyle>
            <a:lvl1pPr algn="l" defTabSz="128016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16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Усиление металлических каркасный конструкций в сейсмических районах традиционными методами </a:t>
            </a:r>
            <a:endParaRPr lang="ru-RU" sz="2400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8A742C3-8DC4-4C7D-8463-A4A484224585}"/>
              </a:ext>
            </a:extLst>
          </p:cNvPr>
          <p:cNvGrpSpPr/>
          <p:nvPr/>
        </p:nvGrpSpPr>
        <p:grpSpPr>
          <a:xfrm>
            <a:off x="4666740" y="2049409"/>
            <a:ext cx="2938528" cy="433080"/>
            <a:chOff x="4666740" y="2049409"/>
            <a:chExt cx="2938528" cy="433080"/>
          </a:xfrm>
        </p:grpSpPr>
        <p:pic>
          <p:nvPicPr>
            <p:cNvPr id="2" name="Рисунок 1">
              <a:extLst>
                <a:ext uri="{FF2B5EF4-FFF2-40B4-BE49-F238E27FC236}">
                  <a16:creationId xmlns:a16="http://schemas.microsoft.com/office/drawing/2014/main" id="{C7E09E81-14CA-4E2E-BF86-BD86452574D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t="64146" b="27533"/>
            <a:stretch/>
          </p:blipFill>
          <p:spPr>
            <a:xfrm>
              <a:off x="4666741" y="2049409"/>
              <a:ext cx="2938527" cy="148631"/>
            </a:xfrm>
            <a:prstGeom prst="rect">
              <a:avLst/>
            </a:prstGeom>
          </p:spPr>
        </p:pic>
        <p:pic>
          <p:nvPicPr>
            <p:cNvPr id="3" name="Рисунок 2">
              <a:extLst>
                <a:ext uri="{FF2B5EF4-FFF2-40B4-BE49-F238E27FC236}">
                  <a16:creationId xmlns:a16="http://schemas.microsoft.com/office/drawing/2014/main" id="{CFED1DAE-43AB-4692-B2CD-B9FAC38E65D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t="78723" b="5919"/>
            <a:stretch/>
          </p:blipFill>
          <p:spPr>
            <a:xfrm>
              <a:off x="4666740" y="2208169"/>
              <a:ext cx="2938527" cy="27432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3">
            <a:extLst>
              <a:ext uri="{FF2B5EF4-FFF2-40B4-BE49-F238E27FC236}">
                <a16:creationId xmlns:a16="http://schemas.microsoft.com/office/drawing/2014/main" id="{22A9AC4D-4E97-431A-B271-E7547F93114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screen"/>
          <a:srcRect/>
          <a:stretch>
            <a:fillRect/>
          </a:stretch>
        </p:blipFill>
        <p:spPr bwMode="auto">
          <a:xfrm>
            <a:off x="24593" y="7937"/>
            <a:ext cx="12192000" cy="6878513"/>
          </a:xfrm>
          <a:prstGeom prst="rect">
            <a:avLst/>
          </a:prstGeom>
          <a:noFill/>
          <a:ln>
            <a:noFill/>
          </a:ln>
          <a:effectLst/>
        </p:spPr>
      </p:pic>
      <p:cxnSp>
        <p:nvCxnSpPr>
          <p:cNvPr id="3145728" name="Прямая соединительная линия 4"/>
          <p:cNvCxnSpPr>
            <a:cxnSpLocks/>
          </p:cNvCxnSpPr>
          <p:nvPr/>
        </p:nvCxnSpPr>
        <p:spPr>
          <a:xfrm>
            <a:off x="0" y="770110"/>
            <a:ext cx="12192000" cy="0"/>
          </a:xfrm>
          <a:prstGeom prst="line">
            <a:avLst/>
          </a:prstGeom>
          <a:ln w="28575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01" name="Прямоугольник 8"/>
          <p:cNvSpPr/>
          <p:nvPr/>
        </p:nvSpPr>
        <p:spPr>
          <a:xfrm>
            <a:off x="3878827" y="186288"/>
            <a:ext cx="831317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400" b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Усиление металлических каркасный конструкций</a:t>
            </a:r>
            <a:endParaRPr lang="ru-RU" sz="1400" b="1" dirty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48602" name="AutoShape 2" descr="https://fiverr-res.cloudinary.com/images/t_main1,q_auto,f_auto/gigs/116155559/original/e000cd4741bc8127ca93e9afd337485983bffdbc/design-any-database-and-solve-any-database-issu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97155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5575" y="160338"/>
            <a:ext cx="3032766" cy="52730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FC9561F-A056-4B1F-B8A0-EFEA5974C8F4}"/>
              </a:ext>
            </a:extLst>
          </p:cNvPr>
          <p:cNvSpPr txBox="1"/>
          <p:nvPr/>
        </p:nvSpPr>
        <p:spPr>
          <a:xfrm>
            <a:off x="967667" y="1062987"/>
            <a:ext cx="10305852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179705" algn="ctr"/>
            <a:r>
              <a:rPr lang="ru-RU" sz="2200" b="1" dirty="0">
                <a:solidFill>
                  <a:srgbClr val="3E68A8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Список использованных документов </a:t>
            </a:r>
            <a:endParaRPr lang="ru-KZ" sz="2200" b="1" dirty="0">
              <a:solidFill>
                <a:srgbClr val="3E68A8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D7E52C52-AA59-47DD-A462-54167E7F266C}"/>
              </a:ext>
            </a:extLst>
          </p:cNvPr>
          <p:cNvSpPr/>
          <p:nvPr/>
        </p:nvSpPr>
        <p:spPr>
          <a:xfrm>
            <a:off x="1293091" y="1646274"/>
            <a:ext cx="882996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СП РК 1.04-110-2017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“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Обследование, оценка технического состояния и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сейсмоусиление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зданий и сооружений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СП 31-114-2004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ПРАВИЛА ПРОЕКТИРОВАНИЯ</a:t>
            </a:r>
            <a:b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ЖИЛЫХ И ОБЩЕСТВЕННЫХ ЗДАНИЙ</a:t>
            </a:r>
            <a:b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ДЛЯ СТРОИТЕЛЬСТВА</a:t>
            </a:r>
            <a:b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В СЕЙСМИЧЕСКИХ РАЙОНАХ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19193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3">
            <a:extLst>
              <a:ext uri="{FF2B5EF4-FFF2-40B4-BE49-F238E27FC236}">
                <a16:creationId xmlns:a16="http://schemas.microsoft.com/office/drawing/2014/main" id="{22A9AC4D-4E97-431A-B271-E7547F93114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screen"/>
          <a:srcRect/>
          <a:stretch>
            <a:fillRect/>
          </a:stretch>
        </p:blipFill>
        <p:spPr bwMode="auto">
          <a:xfrm>
            <a:off x="-5342" y="7937"/>
            <a:ext cx="12192000" cy="6878513"/>
          </a:xfrm>
          <a:prstGeom prst="rect">
            <a:avLst/>
          </a:prstGeom>
          <a:noFill/>
          <a:ln>
            <a:noFill/>
          </a:ln>
          <a:effectLst/>
        </p:spPr>
      </p:pic>
      <p:cxnSp>
        <p:nvCxnSpPr>
          <p:cNvPr id="3145728" name="Прямая соединительная линия 4"/>
          <p:cNvCxnSpPr>
            <a:cxnSpLocks/>
          </p:cNvCxnSpPr>
          <p:nvPr/>
        </p:nvCxnSpPr>
        <p:spPr>
          <a:xfrm>
            <a:off x="0" y="770110"/>
            <a:ext cx="12192000" cy="0"/>
          </a:xfrm>
          <a:prstGeom prst="line">
            <a:avLst/>
          </a:prstGeom>
          <a:ln w="28575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01" name="Прямоугольник 8"/>
          <p:cNvSpPr/>
          <p:nvPr/>
        </p:nvSpPr>
        <p:spPr>
          <a:xfrm>
            <a:off x="3878827" y="186288"/>
            <a:ext cx="831317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400" b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Усиление металлических каркасный конструкций</a:t>
            </a:r>
            <a:endParaRPr lang="ru-RU" sz="1400" b="1" dirty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48602" name="AutoShape 2" descr="https://fiverr-res.cloudinary.com/images/t_main1,q_auto,f_auto/gigs/116155559/original/e000cd4741bc8127ca93e9afd337485983bffdbc/design-any-database-and-solve-any-database-issu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97155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5575" y="160338"/>
            <a:ext cx="3032766" cy="52730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FC9561F-A056-4B1F-B8A0-EFEA5974C8F4}"/>
              </a:ext>
            </a:extLst>
          </p:cNvPr>
          <p:cNvSpPr txBox="1"/>
          <p:nvPr/>
        </p:nvSpPr>
        <p:spPr>
          <a:xfrm>
            <a:off x="967667" y="1062987"/>
            <a:ext cx="10305852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179705" algn="just"/>
            <a:r>
              <a:rPr lang="ru-KZ" sz="2200" b="1" dirty="0">
                <a:solidFill>
                  <a:srgbClr val="3E68A8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Усиление металлических конструкций осуществляют с соблюдением следующих правил:</a:t>
            </a:r>
          </a:p>
        </p:txBody>
      </p:sp>
      <p:sp>
        <p:nvSpPr>
          <p:cNvPr id="20" name="Прямоугольник: скругленные углы 19">
            <a:extLst>
              <a:ext uri="{FF2B5EF4-FFF2-40B4-BE49-F238E27FC236}">
                <a16:creationId xmlns:a16="http://schemas.microsoft.com/office/drawing/2014/main" id="{8F56ED5D-D97F-4F65-A494-E5444BF9CF57}"/>
              </a:ext>
            </a:extLst>
          </p:cNvPr>
          <p:cNvSpPr/>
          <p:nvPr/>
        </p:nvSpPr>
        <p:spPr>
          <a:xfrm>
            <a:off x="988931" y="4368939"/>
            <a:ext cx="10305853" cy="932055"/>
          </a:xfrm>
          <a:prstGeom prst="round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</a:t>
            </a:r>
            <a:r>
              <a:rPr lang="ru-KZ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аботы</a:t>
            </a:r>
            <a:r>
              <a:rPr lang="ru-KZ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по восстановлению и усилению металлических конструкций, как правило, менее трудоемки, чем аналогичные, но к их выполнению должны привлекаться </a:t>
            </a:r>
            <a:r>
              <a:rPr lang="ru-KZ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опытные рабочие монтажники;</a:t>
            </a:r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859E75FE-A88E-4B94-A3B2-91FBED70895E}"/>
              </a:ext>
            </a:extLst>
          </p:cNvPr>
          <p:cNvGrpSpPr/>
          <p:nvPr/>
        </p:nvGrpSpPr>
        <p:grpSpPr>
          <a:xfrm>
            <a:off x="939745" y="2145574"/>
            <a:ext cx="10263324" cy="2223365"/>
            <a:chOff x="964338" y="1860285"/>
            <a:chExt cx="10263324" cy="2223365"/>
          </a:xfrm>
        </p:grpSpPr>
        <p:sp>
          <p:nvSpPr>
            <p:cNvPr id="4" name="Прямоугольник: скругленные углы 3">
              <a:extLst>
                <a:ext uri="{FF2B5EF4-FFF2-40B4-BE49-F238E27FC236}">
                  <a16:creationId xmlns:a16="http://schemas.microsoft.com/office/drawing/2014/main" id="{DA30528E-99C6-475B-AFE4-C1F20D222F90}"/>
                </a:ext>
              </a:extLst>
            </p:cNvPr>
            <p:cNvSpPr/>
            <p:nvPr/>
          </p:nvSpPr>
          <p:spPr>
            <a:xfrm>
              <a:off x="964338" y="1860285"/>
              <a:ext cx="10252641" cy="932064"/>
            </a:xfrm>
            <a:prstGeom prst="roundRect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2000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С</a:t>
              </a:r>
              <a:r>
                <a:rPr lang="ru-KZ" sz="2000" dirty="0" err="1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тальные</a:t>
              </a:r>
              <a:r>
                <a:rPr lang="ru-KZ" sz="2000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и алюминиевые конструкции вследствие высокой прочности материала и способности к развитию пластических деформаций отличаются повышенной </a:t>
              </a:r>
              <a:r>
                <a:rPr lang="ru-KZ" sz="2000" b="1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надежностью и сейсмостойкостью</a:t>
              </a:r>
              <a:endParaRPr lang="ru-KZ" sz="2000" b="1" dirty="0"/>
            </a:p>
          </p:txBody>
        </p:sp>
        <p:sp>
          <p:nvSpPr>
            <p:cNvPr id="17" name="Прямоугольник: скругленные углы 16">
              <a:extLst>
                <a:ext uri="{FF2B5EF4-FFF2-40B4-BE49-F238E27FC236}">
                  <a16:creationId xmlns:a16="http://schemas.microsoft.com/office/drawing/2014/main" id="{747DACD7-EB61-41EB-B948-144F3B3552D6}"/>
                </a:ext>
              </a:extLst>
            </p:cNvPr>
            <p:cNvSpPr/>
            <p:nvPr/>
          </p:nvSpPr>
          <p:spPr>
            <a:xfrm>
              <a:off x="975021" y="2983293"/>
              <a:ext cx="10252641" cy="879858"/>
            </a:xfrm>
            <a:prstGeom prst="roundRect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KZ" altLang="en-US" sz="2000" dirty="0">
                  <a:solidFill>
                    <a:srgbClr val="000000"/>
                  </a:solidFill>
                </a:rPr>
                <a:t>Усиление и восстановление металлических конструкций в сейсмических районах должны выполняться </a:t>
              </a:r>
              <a:r>
                <a:rPr lang="ru-KZ" altLang="en-US" sz="2000" b="1" dirty="0">
                  <a:solidFill>
                    <a:srgbClr val="000000"/>
                  </a:solidFill>
                </a:rPr>
                <a:t>по специально разработанному проекту</a:t>
              </a:r>
              <a:r>
                <a:rPr lang="ru-KZ" altLang="en-US" sz="2000" dirty="0">
                  <a:solidFill>
                    <a:srgbClr val="000000"/>
                  </a:solidFill>
                </a:rPr>
                <a:t>, который предварительно рассмотрен и одобрен в органах Госэкспертизы. </a:t>
              </a:r>
              <a:endParaRPr lang="ru-KZ" sz="2000" dirty="0">
                <a:solidFill>
                  <a:srgbClr val="000000"/>
                </a:solidFill>
              </a:endParaRPr>
            </a:p>
          </p:txBody>
        </p:sp>
        <p:cxnSp>
          <p:nvCxnSpPr>
            <p:cNvPr id="18" name="Прямая со стрелкой 17">
              <a:extLst>
                <a:ext uri="{FF2B5EF4-FFF2-40B4-BE49-F238E27FC236}">
                  <a16:creationId xmlns:a16="http://schemas.microsoft.com/office/drawing/2014/main" id="{8BC1EE7B-8FC0-4FA6-BB3F-B201D3A9C52A}"/>
                </a:ext>
              </a:extLst>
            </p:cNvPr>
            <p:cNvCxnSpPr>
              <a:cxnSpLocks/>
            </p:cNvCxnSpPr>
            <p:nvPr/>
          </p:nvCxnSpPr>
          <p:spPr>
            <a:xfrm>
              <a:off x="6118330" y="3882523"/>
              <a:ext cx="1664" cy="201127"/>
            </a:xfrm>
            <a:prstGeom prst="straightConnector1">
              <a:avLst/>
            </a:prstGeom>
            <a:ln w="19050">
              <a:solidFill>
                <a:srgbClr val="3E68A8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Прямая со стрелкой 22">
              <a:extLst>
                <a:ext uri="{FF2B5EF4-FFF2-40B4-BE49-F238E27FC236}">
                  <a16:creationId xmlns:a16="http://schemas.microsoft.com/office/drawing/2014/main" id="{92DAE1C5-6857-4070-8F0E-0854482459B8}"/>
                </a:ext>
              </a:extLst>
            </p:cNvPr>
            <p:cNvCxnSpPr>
              <a:cxnSpLocks/>
            </p:cNvCxnSpPr>
            <p:nvPr/>
          </p:nvCxnSpPr>
          <p:spPr>
            <a:xfrm>
              <a:off x="6104669" y="2792349"/>
              <a:ext cx="1664" cy="201127"/>
            </a:xfrm>
            <a:prstGeom prst="straightConnector1">
              <a:avLst/>
            </a:prstGeom>
            <a:ln w="19050">
              <a:solidFill>
                <a:srgbClr val="3E68A8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7474652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4" name="Picture 3"/>
          <p:cNvPicPr>
            <a:picLocks noChangeAspect="1" noChangeArrowheads="1"/>
          </p:cNvPicPr>
          <p:nvPr/>
        </p:nvPicPr>
        <p:blipFill rotWithShape="1">
          <a:blip r:embed="rId3" cstate="screen"/>
          <a:srcRect/>
          <a:stretch>
            <a:fillRect/>
          </a:stretch>
        </p:blipFill>
        <p:spPr bwMode="auto">
          <a:xfrm>
            <a:off x="24593" y="0"/>
            <a:ext cx="12192000" cy="6878513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1048601" name="Прямоугольник 8"/>
          <p:cNvSpPr/>
          <p:nvPr/>
        </p:nvSpPr>
        <p:spPr>
          <a:xfrm>
            <a:off x="3878827" y="186288"/>
            <a:ext cx="831317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400" b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Усиление металлических каркасный конструкций</a:t>
            </a:r>
            <a:endParaRPr lang="ru-RU" sz="1400" b="1" dirty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48602" name="AutoShape 2" descr="https://fiverr-res.cloudinary.com/images/t_main1,q_auto,f_auto/gigs/116155559/original/e000cd4741bc8127ca93e9afd337485983bffdbc/design-any-database-and-solve-any-database-issu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97155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5575" y="160338"/>
            <a:ext cx="3032766" cy="52730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FC9561F-A056-4B1F-B8A0-EFEA5974C8F4}"/>
              </a:ext>
            </a:extLst>
          </p:cNvPr>
          <p:cNvSpPr txBox="1"/>
          <p:nvPr/>
        </p:nvSpPr>
        <p:spPr>
          <a:xfrm>
            <a:off x="967667" y="1062987"/>
            <a:ext cx="10305852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179705" algn="just"/>
            <a:r>
              <a:rPr lang="ru-KZ" sz="2200" b="1" dirty="0">
                <a:solidFill>
                  <a:srgbClr val="3E68A8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Усиление металлических конструкций осуществляют с соблюдением следующих правил: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5BE8B0D-5D0E-480A-BF5C-F79D19927B0C}"/>
              </a:ext>
            </a:extLst>
          </p:cNvPr>
          <p:cNvSpPr txBox="1"/>
          <p:nvPr/>
        </p:nvSpPr>
        <p:spPr>
          <a:xfrm>
            <a:off x="3322320" y="7063623"/>
            <a:ext cx="616554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Запрещается применять комбинированные соединения, в которых часть усилий воспринимается заклепками и болтами, а часть - сварными швами.</a:t>
            </a:r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089C84F2-BEC4-4AA0-A19F-B44CC90E4185}"/>
              </a:ext>
            </a:extLst>
          </p:cNvPr>
          <p:cNvSpPr/>
          <p:nvPr/>
        </p:nvSpPr>
        <p:spPr>
          <a:xfrm>
            <a:off x="284480" y="2125304"/>
            <a:ext cx="10989039" cy="902359"/>
          </a:xfrm>
          <a:prstGeom prst="round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dirty="0">
                <a:solidFill>
                  <a:schemeClr val="tx1"/>
                </a:solidFill>
              </a:rPr>
              <a:t>Работы по усилению следует выполнять </a:t>
            </a:r>
            <a:r>
              <a:rPr lang="ru-RU" sz="2000" b="1" dirty="0">
                <a:solidFill>
                  <a:schemeClr val="tx1"/>
                </a:solidFill>
              </a:rPr>
              <a:t>при отсутствии временных нагрузок </a:t>
            </a:r>
            <a:r>
              <a:rPr lang="ru-RU" sz="2000" dirty="0">
                <a:solidFill>
                  <a:schemeClr val="tx1"/>
                </a:solidFill>
              </a:rPr>
              <a:t>с установкой, в случае необходимости, дополнительных опор или других разгружающих устройств для предотвращения обрушения</a:t>
            </a:r>
            <a:endParaRPr lang="ru-KZ" sz="2000" dirty="0">
              <a:solidFill>
                <a:schemeClr val="tx1"/>
              </a:solidFill>
            </a:endParaRPr>
          </a:p>
        </p:txBody>
      </p:sp>
      <p:cxnSp>
        <p:nvCxnSpPr>
          <p:cNvPr id="38" name="Прямая со стрелкой 37">
            <a:extLst>
              <a:ext uri="{FF2B5EF4-FFF2-40B4-BE49-F238E27FC236}">
                <a16:creationId xmlns:a16="http://schemas.microsoft.com/office/drawing/2014/main" id="{1A61EA24-AF5B-4756-8A9F-0C5217A2BBFB}"/>
              </a:ext>
            </a:extLst>
          </p:cNvPr>
          <p:cNvCxnSpPr>
            <a:cxnSpLocks/>
          </p:cNvCxnSpPr>
          <p:nvPr/>
        </p:nvCxnSpPr>
        <p:spPr>
          <a:xfrm flipH="1">
            <a:off x="6095651" y="3026099"/>
            <a:ext cx="350" cy="201127"/>
          </a:xfrm>
          <a:prstGeom prst="straightConnector1">
            <a:avLst/>
          </a:prstGeom>
          <a:ln w="19050">
            <a:solidFill>
              <a:srgbClr val="3E68A8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Прямоугольник: скругленные углы 38">
            <a:extLst>
              <a:ext uri="{FF2B5EF4-FFF2-40B4-BE49-F238E27FC236}">
                <a16:creationId xmlns:a16="http://schemas.microsoft.com/office/drawing/2014/main" id="{16CBF71F-07BF-47C4-A64A-DE55933E56D5}"/>
              </a:ext>
            </a:extLst>
          </p:cNvPr>
          <p:cNvSpPr/>
          <p:nvPr/>
        </p:nvSpPr>
        <p:spPr>
          <a:xfrm>
            <a:off x="283605" y="3227226"/>
            <a:ext cx="10989039" cy="821128"/>
          </a:xfrm>
          <a:prstGeom prst="round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dirty="0">
                <a:solidFill>
                  <a:schemeClr val="tx1"/>
                </a:solidFill>
              </a:rPr>
              <a:t>Работы по усилению выполняются при наружной температуре </a:t>
            </a:r>
            <a:r>
              <a:rPr lang="ru-RU" sz="2000" b="1" dirty="0">
                <a:solidFill>
                  <a:schemeClr val="tx1"/>
                </a:solidFill>
              </a:rPr>
              <a:t>не ниже минус 15°С </a:t>
            </a:r>
            <a:r>
              <a:rPr lang="ru-RU" sz="2000" dirty="0">
                <a:solidFill>
                  <a:schemeClr val="tx1"/>
                </a:solidFill>
              </a:rPr>
              <a:t>для обычной стали </a:t>
            </a:r>
            <a:r>
              <a:rPr lang="ru-RU" sz="2000" b="1" dirty="0">
                <a:solidFill>
                  <a:schemeClr val="tx1"/>
                </a:solidFill>
              </a:rPr>
              <a:t>и не ниже минус 5°С </a:t>
            </a:r>
            <a:r>
              <a:rPr lang="ru-RU" sz="2000" dirty="0">
                <a:solidFill>
                  <a:schemeClr val="tx1"/>
                </a:solidFill>
              </a:rPr>
              <a:t>для стали кипящей плавки;</a:t>
            </a:r>
          </a:p>
        </p:txBody>
      </p:sp>
      <p:cxnSp>
        <p:nvCxnSpPr>
          <p:cNvPr id="44" name="Прямая со стрелкой 43">
            <a:extLst>
              <a:ext uri="{FF2B5EF4-FFF2-40B4-BE49-F238E27FC236}">
                <a16:creationId xmlns:a16="http://schemas.microsoft.com/office/drawing/2014/main" id="{E781193F-4A01-431E-A58A-DC52A5EB0C19}"/>
              </a:ext>
            </a:extLst>
          </p:cNvPr>
          <p:cNvCxnSpPr>
            <a:cxnSpLocks/>
          </p:cNvCxnSpPr>
          <p:nvPr/>
        </p:nvCxnSpPr>
        <p:spPr>
          <a:xfrm flipH="1">
            <a:off x="6095651" y="4046790"/>
            <a:ext cx="350" cy="201127"/>
          </a:xfrm>
          <a:prstGeom prst="straightConnector1">
            <a:avLst/>
          </a:prstGeom>
          <a:ln w="19050">
            <a:solidFill>
              <a:srgbClr val="3E68A8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Прямоугольник: скругленные углы 44">
            <a:extLst>
              <a:ext uri="{FF2B5EF4-FFF2-40B4-BE49-F238E27FC236}">
                <a16:creationId xmlns:a16="http://schemas.microsoft.com/office/drawing/2014/main" id="{FFD65D0E-7F96-46CF-AD56-59B586DA8178}"/>
              </a:ext>
            </a:extLst>
          </p:cNvPr>
          <p:cNvSpPr/>
          <p:nvPr/>
        </p:nvSpPr>
        <p:spPr>
          <a:xfrm>
            <a:off x="283605" y="4247917"/>
            <a:ext cx="10989039" cy="821128"/>
          </a:xfrm>
          <a:prstGeom prst="round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dirty="0">
                <a:solidFill>
                  <a:schemeClr val="tx1"/>
                </a:solidFill>
              </a:rPr>
              <a:t>Запрещается применять комбинированные соединения, в которых часть усилий воспринимается заклепками и болтами, а часть - сварными швами.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6" name="Заголовок 104858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1048587" name="Объект 104858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1048588" name="Нижний колонтитул 1048587"/>
          <p:cNvSpPr>
            <a:spLocks noGrp="1"/>
          </p:cNvSpPr>
          <p:nvPr>
            <p:ph type="ftr" sz="quarter" idx="11"/>
          </p:nvPr>
        </p:nvSpPr>
        <p:spPr>
          <a:xfrm>
            <a:off x="3055261" y="449328"/>
            <a:ext cx="5098139" cy="6272149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48589" name="Номер слайда 104858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5</a:t>
            </a:fld>
            <a:endParaRPr lang="en-US" dirty="0"/>
          </a:p>
        </p:txBody>
      </p:sp>
      <p:pic>
        <p:nvPicPr>
          <p:cNvPr id="2097152" name="Picture 3"/>
          <p:cNvPicPr>
            <a:picLocks/>
          </p:cNvPicPr>
          <p:nvPr/>
        </p:nvPicPr>
        <p:blipFill rotWithShape="1">
          <a:blip r:embed="rId3" cstate="screen"/>
          <a:srcRect/>
          <a:stretch>
            <a:fillRect/>
          </a:stretch>
        </p:blipFill>
        <p:spPr bwMode="auto">
          <a:xfrm>
            <a:off x="0" y="14603"/>
            <a:ext cx="12192000" cy="6858000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1048590" name="TextBox 1048589"/>
          <p:cNvSpPr txBox="1"/>
          <p:nvPr/>
        </p:nvSpPr>
        <p:spPr>
          <a:xfrm>
            <a:off x="1402630" y="737589"/>
            <a:ext cx="10161924" cy="707886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ru-KZ" altLang="en-US" sz="2000" dirty="0">
                <a:solidFill>
                  <a:srgbClr val="000000"/>
                </a:solidFill>
              </a:rPr>
              <a:t>Усиление металлических конструкций часто выполняют установкой дополнительных связей, ребер, диафрагм, распорок и т.п. </a:t>
            </a:r>
            <a:endParaRPr lang="ru-KZ" sz="2000" dirty="0">
              <a:solidFill>
                <a:srgbClr val="00000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060DF90-E71C-4A68-89AF-33AC4FC4EEFC}"/>
              </a:ext>
            </a:extLst>
          </p:cNvPr>
          <p:cNvSpPr txBox="1"/>
          <p:nvPr/>
        </p:nvSpPr>
        <p:spPr>
          <a:xfrm>
            <a:off x="416691" y="4810585"/>
            <a:ext cx="1135861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KZ" sz="1800" b="1" i="1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Рисунок</a:t>
            </a:r>
            <a:r>
              <a:rPr lang="ru-KZ" sz="1800" b="1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 </a:t>
            </a:r>
            <a:r>
              <a:rPr lang="ru-RU" sz="1800" b="1" i="1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1</a:t>
            </a:r>
            <a:r>
              <a:rPr lang="ru-KZ" sz="180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 - Усиление конструкции добавлением элемента жесткости и связи</a:t>
            </a:r>
            <a:r>
              <a:rPr lang="ru-RU" sz="180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. </a:t>
            </a:r>
            <a:r>
              <a:rPr lang="ru-KZ" sz="1800" i="1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а</a:t>
            </a:r>
            <a:r>
              <a:rPr lang="ru-KZ" sz="180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 - увеличение пространственной жесткости балки усиливающими ребрами; </a:t>
            </a:r>
            <a:r>
              <a:rPr lang="ru-KZ" sz="1800" i="1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б</a:t>
            </a:r>
            <a:r>
              <a:rPr lang="ru-KZ" sz="180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 - усиление ферм покрытия диагональными стяжками; </a:t>
            </a:r>
            <a:r>
              <a:rPr lang="ru-KZ" sz="1800" i="1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в</a:t>
            </a:r>
            <a:r>
              <a:rPr lang="ru-KZ" sz="180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 - схема усиления перекрытия полосами диагональных связей между фермами для увеличения горизонтальной жесткости; </a:t>
            </a:r>
            <a:r>
              <a:rPr lang="ru-KZ" sz="1800" i="1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1</a:t>
            </a:r>
            <a:r>
              <a:rPr lang="ru-KZ" sz="180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 - дополнительные ребра жесткости; </a:t>
            </a:r>
            <a:r>
              <a:rPr lang="ru-KZ" sz="1800" i="1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2 </a:t>
            </a:r>
            <a:r>
              <a:rPr lang="ru-KZ" sz="180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- дополнительные связи; </a:t>
            </a:r>
            <a:r>
              <a:rPr lang="ru-KZ" sz="1800" i="1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3</a:t>
            </a:r>
            <a:r>
              <a:rPr lang="ru-KZ" sz="180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 - фермы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831596B9-E03A-4E50-B700-411A19E23B52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2630" y="1461352"/>
            <a:ext cx="8901611" cy="2984960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Прямоугольник 8">
            <a:extLst>
              <a:ext uri="{FF2B5EF4-FFF2-40B4-BE49-F238E27FC236}">
                <a16:creationId xmlns:a16="http://schemas.microsoft.com/office/drawing/2014/main" id="{6836DA9C-C73E-4EC6-9FE2-2A32822B4BAC}"/>
              </a:ext>
            </a:extLst>
          </p:cNvPr>
          <p:cNvSpPr/>
          <p:nvPr/>
        </p:nvSpPr>
        <p:spPr>
          <a:xfrm>
            <a:off x="3878827" y="186288"/>
            <a:ext cx="831317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400" b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Усиление металлических каркасный конструкций</a:t>
            </a:r>
            <a:endParaRPr lang="ru-RU" sz="1400" b="1" dirty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9" name="Рисунок 1">
            <a:extLst>
              <a:ext uri="{FF2B5EF4-FFF2-40B4-BE49-F238E27FC236}">
                <a16:creationId xmlns:a16="http://schemas.microsoft.com/office/drawing/2014/main" id="{B5DDA129-893D-42CD-BB9D-D32B0E03AA8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5575" y="160338"/>
            <a:ext cx="3032766" cy="527305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6" name="Заголовок 104858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1048587" name="Объект 104858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1048588" name="Нижний колонтитул 1048587"/>
          <p:cNvSpPr>
            <a:spLocks noGrp="1"/>
          </p:cNvSpPr>
          <p:nvPr>
            <p:ph type="ftr" sz="quarter" idx="11"/>
          </p:nvPr>
        </p:nvSpPr>
        <p:spPr>
          <a:xfrm>
            <a:off x="3055261" y="449328"/>
            <a:ext cx="5098139" cy="6272149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48589" name="Номер слайда 104858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6</a:t>
            </a:fld>
            <a:endParaRPr lang="en-US" dirty="0"/>
          </a:p>
        </p:txBody>
      </p:sp>
      <p:pic>
        <p:nvPicPr>
          <p:cNvPr id="2097152" name="Picture 3"/>
          <p:cNvPicPr>
            <a:picLocks/>
          </p:cNvPicPr>
          <p:nvPr/>
        </p:nvPicPr>
        <p:blipFill rotWithShape="1">
          <a:blip r:embed="rId3" cstate="screen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1048590" name="TextBox 1048589"/>
          <p:cNvSpPr txBox="1"/>
          <p:nvPr/>
        </p:nvSpPr>
        <p:spPr>
          <a:xfrm>
            <a:off x="1334915" y="671979"/>
            <a:ext cx="10161924" cy="707886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ru-KZ" altLang="en-US" sz="2000" dirty="0">
                <a:solidFill>
                  <a:srgbClr val="000000"/>
                </a:solidFill>
              </a:rPr>
              <a:t>Усиление металлических конструкций часто выполняют установкой дополнительных связей, ребер, диафрагм, распорок и т.п. </a:t>
            </a:r>
            <a:endParaRPr lang="ru-KZ" sz="2000" dirty="0">
              <a:solidFill>
                <a:srgbClr val="000000"/>
              </a:solidFill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9C2E1F94-4CF3-41B8-BC82-6A0B3BBFB8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385" b="99723" l="0" r="96762">
                        <a14:foregroundMark x1="29714" y1="19945" x2="33143" y2="30471"/>
                        <a14:foregroundMark x1="33143" y1="30471" x2="53524" y2="43213"/>
                        <a14:foregroundMark x1="53524" y1="43213" x2="53143" y2="22161"/>
                        <a14:foregroundMark x1="53143" y1="22161" x2="13905" y2="24377"/>
                        <a14:foregroundMark x1="13905" y1="24377" x2="13143" y2="26593"/>
                        <a14:foregroundMark x1="2476" y1="48753" x2="20762" y2="58172"/>
                        <a14:foregroundMark x1="20762" y1="58172" x2="34667" y2="76731"/>
                        <a14:foregroundMark x1="34667" y1="76731" x2="29524" y2="92521"/>
                        <a14:foregroundMark x1="29524" y1="92521" x2="44381" y2="98061"/>
                        <a14:foregroundMark x1="44381" y1="98061" x2="91429" y2="80886"/>
                        <a14:foregroundMark x1="91429" y1="80886" x2="99619" y2="64820"/>
                        <a14:foregroundMark x1="99619" y1="64820" x2="81905" y2="23269"/>
                        <a14:foregroundMark x1="81905" y1="23269" x2="30286" y2="2770"/>
                        <a14:foregroundMark x1="30286" y1="2770" x2="2286" y2="3878"/>
                        <a14:foregroundMark x1="2286" y1="3878" x2="2286" y2="3878"/>
                        <a14:foregroundMark x1="84571" y1="1385" x2="96762" y2="98892"/>
                        <a14:foregroundMark x1="952" y1="77285" x2="40190" y2="91413"/>
                        <a14:foregroundMark x1="40190" y1="91413" x2="43238" y2="98338"/>
                        <a14:foregroundMark x1="11810" y1="87258" x2="22286" y2="85873"/>
                        <a14:foregroundMark x1="22286" y1="85873" x2="36000" y2="93075"/>
                        <a14:foregroundMark x1="36000" y1="93075" x2="36762" y2="95568"/>
                        <a14:foregroundMark x1="4381" y1="84765" x2="10476" y2="93629"/>
                        <a14:foregroundMark x1="10476" y1="93629" x2="10857" y2="99723"/>
                        <a14:backgroundMark x1="0" y1="92244" x2="1524" y2="97507"/>
                        <a14:backgroundMark x1="2857" y1="96122" x2="5143" y2="98615"/>
                        <a14:backgroundMark x1="1333" y1="89474" x2="4000" y2="9750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505" y="1431091"/>
            <a:ext cx="6076761" cy="4178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26AC92BD-2C18-4015-9FFB-51DF41F318C2}"/>
              </a:ext>
            </a:extLst>
          </p:cNvPr>
          <p:cNvSpPr txBox="1"/>
          <p:nvPr/>
        </p:nvSpPr>
        <p:spPr>
          <a:xfrm>
            <a:off x="98045" y="5642264"/>
            <a:ext cx="647522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ru-RU" b="1" i="1" dirty="0">
                <a:solidFill>
                  <a:srgbClr val="222222"/>
                </a:solidFill>
                <a:effectLst/>
              </a:rPr>
              <a:t>Рисунок 3</a:t>
            </a:r>
            <a:r>
              <a:rPr lang="ru-RU" b="1" i="0" dirty="0">
                <a:solidFill>
                  <a:srgbClr val="222222"/>
                </a:solidFill>
                <a:effectLst/>
              </a:rPr>
              <a:t>.</a:t>
            </a:r>
            <a:r>
              <a:rPr lang="ru-RU" b="0" i="0" dirty="0">
                <a:solidFill>
                  <a:srgbClr val="222222"/>
                </a:solidFill>
                <a:effectLst/>
              </a:rPr>
              <a:t> Способы усиления металлических балок: </a:t>
            </a:r>
          </a:p>
          <a:p>
            <a:pPr algn="r"/>
            <a:r>
              <a:rPr lang="ru-RU" b="0" i="0" dirty="0">
                <a:solidFill>
                  <a:srgbClr val="222222"/>
                </a:solidFill>
                <a:effectLst/>
              </a:rPr>
              <a:t>а, б — накладками; в — </a:t>
            </a:r>
            <a:r>
              <a:rPr lang="ru-RU" b="0" i="0" dirty="0" err="1">
                <a:solidFill>
                  <a:srgbClr val="222222"/>
                </a:solidFill>
                <a:effectLst/>
              </a:rPr>
              <a:t>обетонированием</a:t>
            </a:r>
            <a:r>
              <a:rPr lang="ru-RU" b="0" i="0" dirty="0">
                <a:solidFill>
                  <a:srgbClr val="222222"/>
                </a:solidFill>
                <a:effectLst/>
              </a:rPr>
              <a:t>; г — шпренгелем; д, е — заделкой на опорах; ж, з — сопряжением балок на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123DA4F-FD25-4776-BEB5-87D1FC475A1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19453" y="1903930"/>
            <a:ext cx="3443678" cy="1834133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3060DF90-E71C-4A68-89AF-33AC4FC4EEFC}"/>
              </a:ext>
            </a:extLst>
          </p:cNvPr>
          <p:cNvSpPr txBox="1"/>
          <p:nvPr/>
        </p:nvSpPr>
        <p:spPr>
          <a:xfrm>
            <a:off x="6646881" y="4071643"/>
            <a:ext cx="5003412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i="1" dirty="0"/>
              <a:t>Рисунок 2. </a:t>
            </a:r>
            <a:r>
              <a:rPr lang="ru-RU" dirty="0"/>
              <a:t>Усиление стенки балки дополнительными ребрами: 1 — существующие ребра жесткости; 2 — дополнительные короткие ребра жесткости, окаймленные продольным ребром</a:t>
            </a:r>
          </a:p>
        </p:txBody>
      </p:sp>
      <p:sp>
        <p:nvSpPr>
          <p:cNvPr id="12" name="Прямоугольник 8">
            <a:extLst>
              <a:ext uri="{FF2B5EF4-FFF2-40B4-BE49-F238E27FC236}">
                <a16:creationId xmlns:a16="http://schemas.microsoft.com/office/drawing/2014/main" id="{7D08AC55-DA11-4F46-94E7-B8CC76FF4DD1}"/>
              </a:ext>
            </a:extLst>
          </p:cNvPr>
          <p:cNvSpPr/>
          <p:nvPr/>
        </p:nvSpPr>
        <p:spPr>
          <a:xfrm>
            <a:off x="3878827" y="186288"/>
            <a:ext cx="831317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400" b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Усиление металлических каркасный конструкций</a:t>
            </a:r>
            <a:endParaRPr lang="ru-RU" sz="1400" b="1" dirty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3" name="Рисунок 1">
            <a:extLst>
              <a:ext uri="{FF2B5EF4-FFF2-40B4-BE49-F238E27FC236}">
                <a16:creationId xmlns:a16="http://schemas.microsoft.com/office/drawing/2014/main" id="{CB66C5C1-052F-4959-B61B-B3CAE66112E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5575" y="160338"/>
            <a:ext cx="3032766" cy="527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92346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6" name="Заголовок 104858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1048587" name="Объект 104858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1048588" name="Нижний колонтитул 1048587"/>
          <p:cNvSpPr>
            <a:spLocks noGrp="1"/>
          </p:cNvSpPr>
          <p:nvPr>
            <p:ph type="ftr" sz="quarter" idx="11"/>
          </p:nvPr>
        </p:nvSpPr>
        <p:spPr>
          <a:xfrm>
            <a:off x="3055261" y="449328"/>
            <a:ext cx="5098139" cy="6272149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48589" name="Номер слайда 104858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7</a:t>
            </a:fld>
            <a:endParaRPr lang="en-US" dirty="0"/>
          </a:p>
        </p:txBody>
      </p:sp>
      <p:pic>
        <p:nvPicPr>
          <p:cNvPr id="2097152" name="Picture 3"/>
          <p:cNvPicPr>
            <a:picLocks/>
          </p:cNvPicPr>
          <p:nvPr/>
        </p:nvPicPr>
        <p:blipFill rotWithShape="1">
          <a:blip r:embed="rId3" cstate="screen"/>
          <a:srcRect/>
          <a:stretch>
            <a:fillRect/>
          </a:stretch>
        </p:blipFill>
        <p:spPr bwMode="auto">
          <a:xfrm>
            <a:off x="0" y="14603"/>
            <a:ext cx="12192000" cy="6858000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3060DF90-E71C-4A68-89AF-33AC4FC4EEFC}"/>
              </a:ext>
            </a:extLst>
          </p:cNvPr>
          <p:cNvSpPr txBox="1"/>
          <p:nvPr/>
        </p:nvSpPr>
        <p:spPr>
          <a:xfrm>
            <a:off x="416691" y="4810585"/>
            <a:ext cx="11358617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KZ" dirty="0">
                <a:solidFill>
                  <a:schemeClr val="tx1">
                    <a:lumMod val="95000"/>
                    <a:lumOff val="5000"/>
                  </a:schemeClr>
                </a:solidFill>
              </a:rPr>
              <a:t>Рисунок 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4</a:t>
            </a:r>
            <a:r>
              <a:rPr lang="ru-KZ" dirty="0">
                <a:solidFill>
                  <a:schemeClr val="tx1">
                    <a:lumMod val="95000"/>
                    <a:lumOff val="5000"/>
                  </a:schemeClr>
                </a:solidFill>
              </a:rPr>
              <a:t> - Усиление конструкции посредством увеличения сечения основного несущего элемента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  <a:endParaRPr lang="ru-KZ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ctr"/>
            <a:r>
              <a:rPr lang="ru-KZ" dirty="0">
                <a:solidFill>
                  <a:schemeClr val="tx1">
                    <a:lumMod val="95000"/>
                    <a:lumOff val="5000"/>
                  </a:schemeClr>
                </a:solidFill>
              </a:rPr>
              <a:t>a - усиление металлического элемента деревянными брусьями; б - увеличение несущей способности швеллерной балки </a:t>
            </a:r>
            <a:r>
              <a:rPr lang="ru-KZ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обетонированием</a:t>
            </a:r>
            <a:r>
              <a:rPr lang="ru-KZ" dirty="0">
                <a:solidFill>
                  <a:schemeClr val="tx1">
                    <a:lumMod val="95000"/>
                    <a:lumOff val="5000"/>
                  </a:schemeClr>
                </a:solidFill>
              </a:rPr>
              <a:t> (приведена схема армирования); в - усиление верхнего пояса и решетки фермы добавлением сплошной полосы между уголками; г - схема раскосной фермы с обозначением усиливаемых элементов стальными полосами или уголками; 1 - усиление стержней фермы полосовым металлом; 2 - усиливаемые стержни</a:t>
            </a:r>
          </a:p>
        </p:txBody>
      </p:sp>
      <p:sp>
        <p:nvSpPr>
          <p:cNvPr id="18" name="Прямоугольник 8">
            <a:extLst>
              <a:ext uri="{FF2B5EF4-FFF2-40B4-BE49-F238E27FC236}">
                <a16:creationId xmlns:a16="http://schemas.microsoft.com/office/drawing/2014/main" id="{6836DA9C-C73E-4EC6-9FE2-2A32822B4BAC}"/>
              </a:ext>
            </a:extLst>
          </p:cNvPr>
          <p:cNvSpPr/>
          <p:nvPr/>
        </p:nvSpPr>
        <p:spPr>
          <a:xfrm>
            <a:off x="3878827" y="186288"/>
            <a:ext cx="831317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400" b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Усиление металлических каркасный конструкций</a:t>
            </a:r>
            <a:endParaRPr lang="ru-RU" sz="1400" b="1" dirty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9" name="Рисунок 1">
            <a:extLst>
              <a:ext uri="{FF2B5EF4-FFF2-40B4-BE49-F238E27FC236}">
                <a16:creationId xmlns:a16="http://schemas.microsoft.com/office/drawing/2014/main" id="{B5DDA129-893D-42CD-BB9D-D32B0E03AA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5575" y="160338"/>
            <a:ext cx="3032766" cy="527305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6F75D388-B63D-4710-B00E-AE2A4C14336F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0751" y="844589"/>
            <a:ext cx="7313510" cy="365830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9104067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5" name="Заголовок 104859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1048596" name="Нижний колонтитул 104859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48597" name="Номер слайда 104859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8</a:t>
            </a:fld>
            <a:endParaRPr lang="en-US" dirty="0"/>
          </a:p>
        </p:txBody>
      </p:sp>
      <p:pic>
        <p:nvPicPr>
          <p:cNvPr id="2097153" name="Picture 3"/>
          <p:cNvPicPr>
            <a:picLocks/>
          </p:cNvPicPr>
          <p:nvPr/>
        </p:nvPicPr>
        <p:blipFill rotWithShape="1">
          <a:blip r:embed="rId3" cstate="screen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B4185F3-A8C5-4836-8402-AEEE74EE41B1}"/>
              </a:ext>
            </a:extLst>
          </p:cNvPr>
          <p:cNvSpPr txBox="1"/>
          <p:nvPr/>
        </p:nvSpPr>
        <p:spPr>
          <a:xfrm>
            <a:off x="-1" y="4268164"/>
            <a:ext cx="5926376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KZ" sz="1800" b="1" i="1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Рисунок</a:t>
            </a:r>
            <a:r>
              <a:rPr lang="ru-KZ" sz="1800" b="1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 </a:t>
            </a:r>
            <a:r>
              <a:rPr lang="ru-RU" sz="1800" b="1" i="1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5</a:t>
            </a:r>
            <a:r>
              <a:rPr lang="ru-KZ" sz="180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 - Местная потеря устойчивости металлической конструкции от чрезмерного изгибающего момента</a:t>
            </a:r>
            <a:r>
              <a:rPr lang="ru-RU" sz="180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. </a:t>
            </a:r>
            <a:r>
              <a:rPr lang="ru-KZ" sz="1800" i="1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а</a:t>
            </a:r>
            <a:r>
              <a:rPr lang="ru-KZ" sz="180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 - смятие цилиндрической оболочки (трубы); </a:t>
            </a:r>
            <a:r>
              <a:rPr lang="ru-KZ" sz="1800" i="1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б</a:t>
            </a:r>
            <a:r>
              <a:rPr lang="ru-KZ" sz="180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 - деформация двутавровой балки от сосредоточенной нагрузки; </a:t>
            </a:r>
            <a:r>
              <a:rPr lang="ru-KZ" sz="1800" i="1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в</a:t>
            </a:r>
            <a:r>
              <a:rPr lang="ru-KZ" sz="180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 - изгиб колонны под нагрузкой</a:t>
            </a:r>
          </a:p>
          <a:p>
            <a:pPr algn="ctr"/>
            <a:r>
              <a:rPr lang="ru-KZ" sz="180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 </a:t>
            </a:r>
          </a:p>
          <a:p>
            <a:pPr indent="179705" algn="just"/>
            <a:r>
              <a:rPr lang="ru-KZ" sz="18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 </a:t>
            </a:r>
            <a:endParaRPr lang="ru-KZ" sz="18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KZ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endParaRPr lang="ru-RU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BF1EFCE-BC75-45B8-9EA5-E46D34F3B86A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7384" y="930030"/>
            <a:ext cx="4628991" cy="3139321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4E652F6-C17C-4AB4-8240-355DACC27625}"/>
              </a:ext>
            </a:extLst>
          </p:cNvPr>
          <p:cNvPicPr/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96667" l="741" r="98519">
                        <a14:foregroundMark x1="61111" y1="1111" x2="75926" y2="10370"/>
                        <a14:foregroundMark x1="75926" y1="10370" x2="85643" y2="10115"/>
                        <a14:foregroundMark x1="87850" y1="12888" x2="78148" y2="25926"/>
                        <a14:foregroundMark x1="78148" y1="25926" x2="89630" y2="34444"/>
                        <a14:foregroundMark x1="89630" y1="34444" x2="97778" y2="51852"/>
                        <a14:foregroundMark x1="97778" y1="51852" x2="98519" y2="75926"/>
                        <a14:foregroundMark x1="98519" y1="75926" x2="91481" y2="99259"/>
                        <a14:foregroundMark x1="91481" y1="99259" x2="4815" y2="93333"/>
                        <a14:foregroundMark x1="4815" y1="93333" x2="5926" y2="10370"/>
                        <a14:foregroundMark x1="5926" y1="10370" x2="60370" y2="1111"/>
                        <a14:foregroundMark x1="60370" y1="1111" x2="61111" y2="1852"/>
                        <a14:foregroundMark x1="7037" y1="15556" x2="29630" y2="26667"/>
                        <a14:foregroundMark x1="29630" y1="26667" x2="45556" y2="74074"/>
                        <a14:foregroundMark x1="45556" y1="74074" x2="12593" y2="86667"/>
                        <a14:foregroundMark x1="12593" y1="86667" x2="12593" y2="86667"/>
                        <a14:foregroundMark x1="52963" y1="15926" x2="65185" y2="32222"/>
                        <a14:foregroundMark x1="65185" y1="32222" x2="71852" y2="75926"/>
                        <a14:foregroundMark x1="71852" y1="75926" x2="53704" y2="90000"/>
                        <a14:foregroundMark x1="56667" y1="2593" x2="72963" y2="28148"/>
                        <a14:foregroundMark x1="72963" y1="28148" x2="84815" y2="15185"/>
                        <a14:foregroundMark x1="84815" y1="15185" x2="38148" y2="6667"/>
                        <a14:foregroundMark x1="16296" y1="0" x2="8148" y2="38519"/>
                        <a14:foregroundMark x1="15926" y1="42593" x2="1111" y2="46296"/>
                        <a14:foregroundMark x1="1111" y1="46296" x2="1111" y2="46296"/>
                        <a14:foregroundMark x1="52593" y1="79630" x2="54815" y2="87037"/>
                        <a14:foregroundMark x1="54444" y1="90741" x2="55556" y2="97037"/>
                        <a14:foregroundMark x1="89630" y1="24074" x2="95185" y2="33333"/>
                        <a14:foregroundMark x1="94815" y1="34815" x2="98519" y2="42222"/>
                        <a14:foregroundMark x1="44444" y1="17778" x2="26667" y2="11111"/>
                        <a14:foregroundMark x1="26667" y1="11111" x2="42963" y2="24815"/>
                        <a14:foregroundMark x1="42963" y1="24815" x2="48519" y2="8148"/>
                        <a14:foregroundMark x1="48519" y1="8148" x2="45185" y2="2963"/>
                        <a14:foregroundMark x1="91852" y1="12963" x2="91852" y2="12963"/>
                        <a14:foregroundMark x1="89630" y1="11852" x2="89630" y2="11852"/>
                        <a14:foregroundMark x1="89630" y1="11852" x2="91481" y2="14815"/>
                        <a14:foregroundMark x1="88148" y1="11852" x2="91481" y2="11481"/>
                        <a14:foregroundMark x1="92963" y1="12593" x2="91852" y2="17407"/>
                        <a14:foregroundMark x1="91852" y1="20000" x2="91111" y2="17407"/>
                        <a14:foregroundMark x1="92963" y1="11481" x2="86296" y2="10741"/>
                        <a14:foregroundMark x1="93333" y1="12593" x2="92222" y2="17407"/>
                        <a14:backgroundMark x1="99630" y1="33704" x2="95185" y2="18519"/>
                        <a14:backgroundMark x1="83738" y1="4136" x2="80741" y2="370"/>
                        <a14:backgroundMark x1="95185" y1="18519" x2="94840" y2="1808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3759" y="666505"/>
            <a:ext cx="3666490" cy="3500059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BCF6833-BBFD-45E8-A93D-3273B966F092}"/>
              </a:ext>
            </a:extLst>
          </p:cNvPr>
          <p:cNvSpPr txBox="1"/>
          <p:nvPr/>
        </p:nvSpPr>
        <p:spPr>
          <a:xfrm>
            <a:off x="5791199" y="4283403"/>
            <a:ext cx="617728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KZ" b="1" i="1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Рисунок</a:t>
            </a:r>
            <a:r>
              <a:rPr lang="ru-KZ" b="1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 </a:t>
            </a:r>
            <a:r>
              <a:rPr lang="ru-RU" b="1" i="1" dirty="0">
                <a:solidFill>
                  <a:srgbClr val="000000"/>
                </a:solidFill>
                <a:ea typeface="Times New Roman" panose="02020603050405020304" pitchFamily="18" charset="0"/>
              </a:rPr>
              <a:t>6</a:t>
            </a:r>
            <a:r>
              <a:rPr lang="ru-KZ" b="1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 </a:t>
            </a:r>
            <a:r>
              <a:rPr lang="ru-KZ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- Потеря общей устойчивости фермы в составе покрытия</a:t>
            </a:r>
            <a:r>
              <a:rPr lang="ru-RU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. </a:t>
            </a:r>
            <a:r>
              <a:rPr lang="ru-KZ" i="1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а</a:t>
            </a:r>
            <a:r>
              <a:rPr lang="ru-KZ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 - фронтальный вид раскосной фермы; </a:t>
            </a:r>
            <a:r>
              <a:rPr lang="ru-KZ" i="1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б</a:t>
            </a:r>
            <a:r>
              <a:rPr lang="ru-KZ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 - расположение ферм в плане со схемой потери устойчивости формы одной фермы из ее плоскости; </a:t>
            </a:r>
            <a:r>
              <a:rPr lang="ru-KZ" i="1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1</a:t>
            </a:r>
            <a:r>
              <a:rPr lang="ru-KZ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 - вертикальные связи; </a:t>
            </a:r>
            <a:r>
              <a:rPr lang="ru-KZ" i="1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2</a:t>
            </a:r>
            <a:r>
              <a:rPr lang="ru-KZ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 - фермы; </a:t>
            </a:r>
            <a:r>
              <a:rPr lang="ru-KZ" i="1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3</a:t>
            </a:r>
            <a:r>
              <a:rPr lang="ru-KZ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 - форма потери</a:t>
            </a:r>
          </a:p>
        </p:txBody>
      </p:sp>
      <p:sp>
        <p:nvSpPr>
          <p:cNvPr id="12" name="Прямоугольник 8">
            <a:extLst>
              <a:ext uri="{FF2B5EF4-FFF2-40B4-BE49-F238E27FC236}">
                <a16:creationId xmlns:a16="http://schemas.microsoft.com/office/drawing/2014/main" id="{2CBEEADB-AAB1-44AF-A453-70C3E4097F47}"/>
              </a:ext>
            </a:extLst>
          </p:cNvPr>
          <p:cNvSpPr/>
          <p:nvPr/>
        </p:nvSpPr>
        <p:spPr>
          <a:xfrm>
            <a:off x="3878827" y="186288"/>
            <a:ext cx="831317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400" b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Усиление металлических каркасный конструкций</a:t>
            </a:r>
            <a:endParaRPr lang="ru-RU" sz="1400" b="1" dirty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3" name="Рисунок 1">
            <a:extLst>
              <a:ext uri="{FF2B5EF4-FFF2-40B4-BE49-F238E27FC236}">
                <a16:creationId xmlns:a16="http://schemas.microsoft.com/office/drawing/2014/main" id="{CF736E3C-2648-4AD1-85C0-2BDED0D7988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5575" y="160338"/>
            <a:ext cx="3032766" cy="527305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5" name="Заголовок 104859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1048596" name="Нижний колонтитул 104859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48597" name="Номер слайда 104859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9</a:t>
            </a:fld>
            <a:endParaRPr lang="en-US" dirty="0"/>
          </a:p>
        </p:txBody>
      </p:sp>
      <p:pic>
        <p:nvPicPr>
          <p:cNvPr id="2097153" name="Picture 3"/>
          <p:cNvPicPr>
            <a:picLocks/>
          </p:cNvPicPr>
          <p:nvPr/>
        </p:nvPicPr>
        <p:blipFill rotWithShape="1">
          <a:blip r:embed="rId3" cstate="screen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B4185F3-A8C5-4836-8402-AEEE74EE41B1}"/>
              </a:ext>
            </a:extLst>
          </p:cNvPr>
          <p:cNvSpPr txBox="1"/>
          <p:nvPr/>
        </p:nvSpPr>
        <p:spPr>
          <a:xfrm>
            <a:off x="139121" y="3519039"/>
            <a:ext cx="5272984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KZ" sz="1800" b="1" i="1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Рисунок</a:t>
            </a:r>
            <a:r>
              <a:rPr lang="ru-KZ" sz="1800" b="1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 </a:t>
            </a:r>
            <a:r>
              <a:rPr lang="ru-RU" sz="1800" b="1" i="1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7</a:t>
            </a:r>
            <a:r>
              <a:rPr lang="ru-RU" b="1" i="1" dirty="0">
                <a:solidFill>
                  <a:srgbClr val="000000"/>
                </a:solidFill>
                <a:ea typeface="Times New Roman" panose="02020603050405020304" pitchFamily="18" charset="0"/>
              </a:rPr>
              <a:t>-</a:t>
            </a:r>
            <a:r>
              <a:rPr lang="ru-RU" b="0" i="0" dirty="0">
                <a:solidFill>
                  <a:srgbClr val="222222"/>
                </a:solidFill>
                <a:effectLst/>
              </a:rPr>
              <a:t>Усиление фермы: А — уменьшением расчетной длины сжатого раскоса в плоскости фермы; Б — установкой дополнительных шпренгелей и подвеской при местном изгибе поясов; 1 — сжатый стержень; 2 — дополнительный стержень; 3 — дополнительные шпренгели; 4 — дополнительная</a:t>
            </a:r>
            <a:endParaRPr lang="ru-RU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BCF6833-BBFD-45E8-A93D-3273B966F092}"/>
              </a:ext>
            </a:extLst>
          </p:cNvPr>
          <p:cNvSpPr txBox="1"/>
          <p:nvPr/>
        </p:nvSpPr>
        <p:spPr>
          <a:xfrm>
            <a:off x="5859145" y="4264116"/>
            <a:ext cx="617728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KZ" b="1" i="1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Рисунок</a:t>
            </a:r>
            <a:r>
              <a:rPr lang="ru-KZ" b="1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 </a:t>
            </a:r>
            <a:r>
              <a:rPr lang="ru-RU" b="1" i="1" dirty="0">
                <a:solidFill>
                  <a:srgbClr val="000000"/>
                </a:solidFill>
                <a:ea typeface="Times New Roman" panose="02020603050405020304" pitchFamily="18" charset="0"/>
              </a:rPr>
              <a:t>8</a:t>
            </a:r>
            <a:r>
              <a:rPr lang="ru-KZ" b="1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 </a:t>
            </a:r>
            <a:r>
              <a:rPr lang="ru-KZ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- </a:t>
            </a:r>
            <a:r>
              <a:rPr lang="ru-RU" b="0" i="0" dirty="0">
                <a:solidFill>
                  <a:srgbClr val="222222"/>
                </a:solidFill>
                <a:effectLst/>
              </a:rPr>
              <a:t>Усиление фермы дополнительными коротышами и косынками: А — постановкой коротышей на заклепках; увеличением размеров в клепаных (Б) и сварных (Г, Д ) фермах; В — </a:t>
            </a:r>
            <a:r>
              <a:rPr lang="ru-RU" b="0" i="0" dirty="0" err="1">
                <a:solidFill>
                  <a:srgbClr val="222222"/>
                </a:solidFill>
                <a:effectLst/>
              </a:rPr>
              <a:t>обваркой</a:t>
            </a:r>
            <a:r>
              <a:rPr lang="ru-RU" b="0" i="0" dirty="0">
                <a:solidFill>
                  <a:srgbClr val="222222"/>
                </a:solidFill>
                <a:effectLst/>
              </a:rPr>
              <a:t> существующего заклепочного соединения; 1 — коротыш; 2 — дополнительные косынки; 3 — заклепки </a:t>
            </a:r>
            <a:r>
              <a:rPr lang="ru-RU" b="0" i="0" dirty="0">
                <a:solidFill>
                  <a:srgbClr val="222222"/>
                </a:solidFill>
                <a:effectLst/>
                <a:latin typeface="Helvetica" panose="020B0604020202020204" pitchFamily="34" charset="0"/>
              </a:rPr>
              <a:t>усиления; 4 — сварные швы</a:t>
            </a:r>
            <a:endParaRPr lang="ru-KZ" dirty="0">
              <a:solidFill>
                <a:srgbClr val="000000"/>
              </a:solidFill>
              <a:effectLst/>
              <a:ea typeface="Times New Roman" panose="02020603050405020304" pitchFamily="18" charset="0"/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57A5963D-112C-4E76-95A5-2517785FD6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121" y="1176412"/>
            <a:ext cx="5479678" cy="1803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0F452CF-DF74-47A9-879F-629C702AF8F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665" b="96654" l="9937" r="89852">
                        <a14:foregroundMark x1="80435" y1="10864" x2="94926" y2="58364"/>
                        <a14:foregroundMark x1="77801" y1="2230" x2="79907" y2="9135"/>
                        <a14:foregroundMark x1="94926" y1="58364" x2="98732" y2="84015"/>
                        <a14:foregroundMark x1="98732" y1="84015" x2="17970" y2="96654"/>
                        <a14:foregroundMark x1="17970" y1="96654" x2="17970" y2="96654"/>
                        <a14:backgroundMark x1="84377" y1="7075" x2="87738" y2="11896"/>
                        <a14:backgroundMark x1="79704" y1="372" x2="79796" y2="504"/>
                        <a14:backgroundMark x1="87738" y1="11896" x2="98309" y2="46840"/>
                        <a14:backgroundMark x1="98309" y1="46840" x2="98943" y2="47584"/>
                        <a14:backgroundMark x1="85201" y1="4089" x2="91543" y2="17844"/>
                        <a14:backgroundMark x1="91543" y1="17844" x2="89852" y2="5948"/>
                        <a14:backgroundMark x1="83298" y1="3346" x2="88584" y2="8550"/>
                        <a14:backgroundMark x1="82241" y1="4089" x2="88795" y2="8178"/>
                        <a14:backgroundMark x1="85201" y1="4833" x2="90486" y2="11152"/>
                        <a14:backgroundMark x1="90909" y1="18216" x2="85201" y2="5948"/>
                        <a14:backgroundMark x1="85201" y1="5948" x2="83932" y2="4833"/>
                        <a14:backgroundMark x1="90275" y1="20074" x2="84567" y2="7063"/>
                        <a14:backgroundMark x1="84567" y1="7063" x2="84567" y2="6320"/>
                        <a14:backgroundMark x1="97674" y1="42007" x2="87104" y2="27138"/>
                        <a14:backgroundMark x1="87104" y1="27138" x2="87104" y2="10409"/>
                        <a14:backgroundMark x1="95137" y1="43123" x2="86258" y2="21190"/>
                        <a14:backgroundMark x1="86258" y1="21190" x2="85624" y2="111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700135" y="904936"/>
            <a:ext cx="5639081" cy="3207004"/>
          </a:xfrm>
          <a:prstGeom prst="rect">
            <a:avLst/>
          </a:prstGeom>
        </p:spPr>
      </p:pic>
      <p:sp>
        <p:nvSpPr>
          <p:cNvPr id="12" name="Прямоугольник 8">
            <a:extLst>
              <a:ext uri="{FF2B5EF4-FFF2-40B4-BE49-F238E27FC236}">
                <a16:creationId xmlns:a16="http://schemas.microsoft.com/office/drawing/2014/main" id="{198EA635-7B48-4E51-93A0-7F3B844D5502}"/>
              </a:ext>
            </a:extLst>
          </p:cNvPr>
          <p:cNvSpPr/>
          <p:nvPr/>
        </p:nvSpPr>
        <p:spPr>
          <a:xfrm>
            <a:off x="3878827" y="186288"/>
            <a:ext cx="831317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400" b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Усиление металлических каркасный конструкций</a:t>
            </a:r>
            <a:endParaRPr lang="ru-RU" sz="1400" b="1" dirty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3" name="Рисунок 1">
            <a:extLst>
              <a:ext uri="{FF2B5EF4-FFF2-40B4-BE49-F238E27FC236}">
                <a16:creationId xmlns:a16="http://schemas.microsoft.com/office/drawing/2014/main" id="{64E038A3-B1C5-4689-986C-FD6B5C527C1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5575" y="160338"/>
            <a:ext cx="3032766" cy="527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540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8EF41F5-3116-4E79-94FE-FFE170E6E1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12" y="0"/>
            <a:ext cx="12159575" cy="6858000"/>
          </a:xfrm>
          <a:prstGeom prst="rect">
            <a:avLst/>
          </a:prstGeom>
        </p:spPr>
      </p:pic>
      <p:cxnSp>
        <p:nvCxnSpPr>
          <p:cNvPr id="3145728" name="Прямая соединительная линия 4"/>
          <p:cNvCxnSpPr>
            <a:cxnSpLocks/>
          </p:cNvCxnSpPr>
          <p:nvPr/>
        </p:nvCxnSpPr>
        <p:spPr>
          <a:xfrm>
            <a:off x="0" y="770110"/>
            <a:ext cx="12192000" cy="0"/>
          </a:xfrm>
          <a:prstGeom prst="line">
            <a:avLst/>
          </a:prstGeom>
          <a:ln w="28575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01" name="Прямоугольник 8"/>
          <p:cNvSpPr/>
          <p:nvPr/>
        </p:nvSpPr>
        <p:spPr>
          <a:xfrm>
            <a:off x="3878827" y="186288"/>
            <a:ext cx="831317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400" b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Усиление металлических каркасный конструкций</a:t>
            </a:r>
            <a:endParaRPr lang="ru-RU" sz="1400" b="1" dirty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48602" name="AutoShape 2" descr="https://fiverr-res.cloudinary.com/images/t_main1,q_auto,f_auto/gigs/116155559/original/e000cd4741bc8127ca93e9afd337485983bffdbc/design-any-database-and-solve-any-database-issu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97155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5575" y="160338"/>
            <a:ext cx="3032766" cy="52730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FC9561F-A056-4B1F-B8A0-EFEA5974C8F4}"/>
              </a:ext>
            </a:extLst>
          </p:cNvPr>
          <p:cNvSpPr txBox="1"/>
          <p:nvPr/>
        </p:nvSpPr>
        <p:spPr>
          <a:xfrm>
            <a:off x="16212" y="1073032"/>
            <a:ext cx="120396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179705" algn="just"/>
            <a:r>
              <a:rPr lang="ru-KZ" sz="2200" b="1" dirty="0">
                <a:solidFill>
                  <a:srgbClr val="3E68A8"/>
                </a:solidFill>
              </a:rPr>
              <a:t>Если необходимо повысить общую несущую способность конструкции широко применяют усиление сечения элементов. При этом должны соблюдаться следующие основные правила: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8C9AEF3-AB4D-45F4-845F-3B71518E5B3D}"/>
              </a:ext>
            </a:extLst>
          </p:cNvPr>
          <p:cNvSpPr txBox="1"/>
          <p:nvPr/>
        </p:nvSpPr>
        <p:spPr>
          <a:xfrm>
            <a:off x="-1403982" y="7840457"/>
            <a:ext cx="6151880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179705" algn="just"/>
            <a:r>
              <a:rPr lang="ru-KZ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а) усиление сечения конструкции не должно нарушать ее центровку;</a:t>
            </a:r>
          </a:p>
          <a:p>
            <a:pPr indent="179705" algn="just"/>
            <a:r>
              <a:rPr lang="ru-KZ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б) в растянутых элементах усиление должно быть доведено до узлов крепления;</a:t>
            </a:r>
          </a:p>
          <a:p>
            <a:pPr indent="179705" algn="just"/>
            <a:r>
              <a:rPr lang="ru-KZ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в) усиление изгибаемых элементов достаточно выполнить на участках, перекрывающих участок максимальных моментов, при этом сварку по присоединению усиливающих элементов следует начинать с растянутой зоны;</a:t>
            </a:r>
          </a:p>
          <a:p>
            <a:pPr indent="179705" algn="just"/>
            <a:r>
              <a:rPr lang="ru-KZ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г)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KZ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нецентренно</a:t>
            </a:r>
            <a:r>
              <a:rPr lang="ru-KZ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сжатые элементы должны быть усилены так, чтобы уменьшался эксцентриситет рабочего сечения;</a:t>
            </a:r>
          </a:p>
          <a:p>
            <a:pPr indent="179705" algn="just"/>
            <a:r>
              <a:rPr lang="ru-KZ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д) </a:t>
            </a: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KZ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арианты</a:t>
            </a:r>
            <a:r>
              <a:rPr lang="ru-KZ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усиления сечения должны выбираться из соображений удобства ведения работ и технологичности сварки.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F4CE263E-1A78-4777-AF90-FC2587CF73F6}"/>
              </a:ext>
            </a:extLst>
          </p:cNvPr>
          <p:cNvGrpSpPr/>
          <p:nvPr/>
        </p:nvGrpSpPr>
        <p:grpSpPr>
          <a:xfrm>
            <a:off x="932266" y="2158760"/>
            <a:ext cx="10327468" cy="3473489"/>
            <a:chOff x="928813" y="2783482"/>
            <a:chExt cx="10327468" cy="3473489"/>
          </a:xfrm>
        </p:grpSpPr>
        <p:sp>
          <p:nvSpPr>
            <p:cNvPr id="17" name="Прямоугольник: скругленные углы 16">
              <a:extLst>
                <a:ext uri="{FF2B5EF4-FFF2-40B4-BE49-F238E27FC236}">
                  <a16:creationId xmlns:a16="http://schemas.microsoft.com/office/drawing/2014/main" id="{747DACD7-EB61-41EB-B948-144F3B3552D6}"/>
                </a:ext>
              </a:extLst>
            </p:cNvPr>
            <p:cNvSpPr/>
            <p:nvPr/>
          </p:nvSpPr>
          <p:spPr>
            <a:xfrm>
              <a:off x="950428" y="3268582"/>
              <a:ext cx="10252641" cy="280799"/>
            </a:xfrm>
            <a:prstGeom prst="roundRect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indent="179705" algn="just"/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В</a:t>
              </a:r>
              <a:r>
                <a:rPr lang="ru-KZ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растянутых элементах усиление должно быть доведено до узлов крепления;</a:t>
              </a:r>
            </a:p>
          </p:txBody>
        </p:sp>
        <p:grpSp>
          <p:nvGrpSpPr>
            <p:cNvPr id="5" name="Группа 4">
              <a:extLst>
                <a:ext uri="{FF2B5EF4-FFF2-40B4-BE49-F238E27FC236}">
                  <a16:creationId xmlns:a16="http://schemas.microsoft.com/office/drawing/2014/main" id="{E4FC1A0A-C84B-4978-97F4-F47DEC722170}"/>
                </a:ext>
              </a:extLst>
            </p:cNvPr>
            <p:cNvGrpSpPr/>
            <p:nvPr/>
          </p:nvGrpSpPr>
          <p:grpSpPr>
            <a:xfrm>
              <a:off x="928813" y="2783482"/>
              <a:ext cx="10327468" cy="3473489"/>
              <a:chOff x="928813" y="2783482"/>
              <a:chExt cx="10327468" cy="3473489"/>
            </a:xfrm>
          </p:grpSpPr>
          <p:sp>
            <p:nvSpPr>
              <p:cNvPr id="20" name="Прямоугольник: скругленные углы 19">
                <a:extLst>
                  <a:ext uri="{FF2B5EF4-FFF2-40B4-BE49-F238E27FC236}">
                    <a16:creationId xmlns:a16="http://schemas.microsoft.com/office/drawing/2014/main" id="{8F56ED5D-D97F-4F65-A494-E5444BF9CF57}"/>
                  </a:ext>
                </a:extLst>
              </p:cNvPr>
              <p:cNvSpPr/>
              <p:nvPr/>
            </p:nvSpPr>
            <p:spPr>
              <a:xfrm>
                <a:off x="928813" y="3738134"/>
                <a:ext cx="10305853" cy="859355"/>
              </a:xfrm>
              <a:prstGeom prst="roundRect">
                <a:avLst/>
              </a:prstGeom>
              <a:noFill/>
              <a:ln w="285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indent="179705" algn="just"/>
                <a:r>
                  <a:rPr lang="ru-RU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У</a:t>
                </a:r>
                <a:r>
                  <a:rPr lang="ru-KZ" dirty="0" err="1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силение</a:t>
                </a:r>
                <a:r>
                  <a:rPr lang="ru-KZ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 изгибаемых элементов достаточно выполнить на участках, перекрывающих участок максимальных моментов, при этом сварку по присоединению усиливающих элементов следует начинать с растянутой зоны;</a:t>
                </a:r>
              </a:p>
            </p:txBody>
          </p:sp>
          <p:sp>
            <p:nvSpPr>
              <p:cNvPr id="4" name="Прямоугольник: скругленные углы 3">
                <a:extLst>
                  <a:ext uri="{FF2B5EF4-FFF2-40B4-BE49-F238E27FC236}">
                    <a16:creationId xmlns:a16="http://schemas.microsoft.com/office/drawing/2014/main" id="{DA30528E-99C6-475B-AFE4-C1F20D222F90}"/>
                  </a:ext>
                </a:extLst>
              </p:cNvPr>
              <p:cNvSpPr/>
              <p:nvPr/>
            </p:nvSpPr>
            <p:spPr>
              <a:xfrm>
                <a:off x="939745" y="2783482"/>
                <a:ext cx="10252641" cy="294155"/>
              </a:xfrm>
              <a:prstGeom prst="roundRect">
                <a:avLst/>
              </a:prstGeom>
              <a:noFill/>
              <a:ln w="285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indent="179705" algn="just"/>
                <a:r>
                  <a:rPr lang="ru-RU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У</a:t>
                </a:r>
                <a:r>
                  <a:rPr lang="ru-KZ" dirty="0" err="1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силение</a:t>
                </a:r>
                <a:r>
                  <a:rPr lang="ru-KZ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 сечения конструкции не должно нарушать ее центровку;</a:t>
                </a:r>
              </a:p>
            </p:txBody>
          </p:sp>
          <p:cxnSp>
            <p:nvCxnSpPr>
              <p:cNvPr id="18" name="Прямая со стрелкой 17">
                <a:extLst>
                  <a:ext uri="{FF2B5EF4-FFF2-40B4-BE49-F238E27FC236}">
                    <a16:creationId xmlns:a16="http://schemas.microsoft.com/office/drawing/2014/main" id="{8BC1EE7B-8FC0-4FA6-BB3F-B201D3A9C52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096000" y="4597489"/>
                <a:ext cx="1664" cy="201127"/>
              </a:xfrm>
              <a:prstGeom prst="straightConnector1">
                <a:avLst/>
              </a:prstGeom>
              <a:ln w="19050">
                <a:solidFill>
                  <a:srgbClr val="3E68A8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Прямая со стрелкой 22">
                <a:extLst>
                  <a:ext uri="{FF2B5EF4-FFF2-40B4-BE49-F238E27FC236}">
                    <a16:creationId xmlns:a16="http://schemas.microsoft.com/office/drawing/2014/main" id="{92DAE1C5-6857-4070-8F0E-0854482459B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080076" y="3077638"/>
                <a:ext cx="1664" cy="201127"/>
              </a:xfrm>
              <a:prstGeom prst="straightConnector1">
                <a:avLst/>
              </a:prstGeom>
              <a:ln w="19050">
                <a:solidFill>
                  <a:srgbClr val="3E68A8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Прямая со стрелкой 18">
                <a:extLst>
                  <a:ext uri="{FF2B5EF4-FFF2-40B4-BE49-F238E27FC236}">
                    <a16:creationId xmlns:a16="http://schemas.microsoft.com/office/drawing/2014/main" id="{75F4E952-F3FE-48E3-BDF9-83CB012961A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075084" y="3556906"/>
                <a:ext cx="1664" cy="201127"/>
              </a:xfrm>
              <a:prstGeom prst="straightConnector1">
                <a:avLst/>
              </a:prstGeom>
              <a:ln w="19050">
                <a:solidFill>
                  <a:srgbClr val="3E68A8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1" name="Прямоугольник: скругленные углы 20">
                <a:extLst>
                  <a:ext uri="{FF2B5EF4-FFF2-40B4-BE49-F238E27FC236}">
                    <a16:creationId xmlns:a16="http://schemas.microsoft.com/office/drawing/2014/main" id="{020D772F-EA07-4FE8-B5A1-13ACD985F96C}"/>
                  </a:ext>
                </a:extLst>
              </p:cNvPr>
              <p:cNvSpPr/>
              <p:nvPr/>
            </p:nvSpPr>
            <p:spPr>
              <a:xfrm>
                <a:off x="950428" y="4802353"/>
                <a:ext cx="10305853" cy="624877"/>
              </a:xfrm>
              <a:prstGeom prst="roundRect">
                <a:avLst/>
              </a:prstGeom>
              <a:noFill/>
              <a:ln w="285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indent="179705" algn="just"/>
                <a:r>
                  <a:rPr lang="ru-RU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В</a:t>
                </a:r>
                <a:r>
                  <a:rPr lang="ru-KZ" dirty="0" err="1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нецентренно</a:t>
                </a:r>
                <a:r>
                  <a:rPr lang="ru-KZ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 сжатые элементы должны быть усилены так, чтобы уменьшался эксцентриситет рабочего сечения;</a:t>
                </a:r>
              </a:p>
            </p:txBody>
          </p:sp>
          <p:cxnSp>
            <p:nvCxnSpPr>
              <p:cNvPr id="22" name="Прямая со стрелкой 21">
                <a:extLst>
                  <a:ext uri="{FF2B5EF4-FFF2-40B4-BE49-F238E27FC236}">
                    <a16:creationId xmlns:a16="http://schemas.microsoft.com/office/drawing/2014/main" id="{0C04542E-19CF-4FCB-9ABA-E58DCD40724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096000" y="5427230"/>
                <a:ext cx="1664" cy="201127"/>
              </a:xfrm>
              <a:prstGeom prst="straightConnector1">
                <a:avLst/>
              </a:prstGeom>
              <a:ln w="19050">
                <a:solidFill>
                  <a:srgbClr val="3E68A8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" name="Прямоугольник: скругленные углы 23">
                <a:extLst>
                  <a:ext uri="{FF2B5EF4-FFF2-40B4-BE49-F238E27FC236}">
                    <a16:creationId xmlns:a16="http://schemas.microsoft.com/office/drawing/2014/main" id="{07E4B91F-7642-4663-B5BA-0435B31FD3A8}"/>
                  </a:ext>
                </a:extLst>
              </p:cNvPr>
              <p:cNvSpPr/>
              <p:nvPr/>
            </p:nvSpPr>
            <p:spPr>
              <a:xfrm>
                <a:off x="950428" y="5632094"/>
                <a:ext cx="10305853" cy="624877"/>
              </a:xfrm>
              <a:prstGeom prst="roundRect">
                <a:avLst/>
              </a:prstGeom>
              <a:noFill/>
              <a:ln w="285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indent="179705" algn="just"/>
                <a:r>
                  <a:rPr lang="ru-RU" sz="18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В</a:t>
                </a:r>
                <a:r>
                  <a:rPr lang="ru-KZ" sz="180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арианты</a:t>
                </a:r>
                <a:r>
                  <a:rPr lang="ru-KZ" sz="18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усиления сечения должны выбираться из соображений удобства ведения работ и технологичности сварки.</a:t>
                </a:r>
                <a:endParaRPr lang="ru-KZ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1046847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5" name="Заголовок 104859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1048596" name="Нижний колонтитул 104859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48597" name="Номер слайда 104859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11</a:t>
            </a:fld>
            <a:endParaRPr lang="en-US" dirty="0"/>
          </a:p>
        </p:txBody>
      </p:sp>
      <p:pic>
        <p:nvPicPr>
          <p:cNvPr id="2097153" name="Picture 3"/>
          <p:cNvPicPr>
            <a:picLocks/>
          </p:cNvPicPr>
          <p:nvPr/>
        </p:nvPicPr>
        <p:blipFill rotWithShape="1">
          <a:blip r:embed="rId3" cstate="screen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BCF6833-BBFD-45E8-A93D-3273B966F092}"/>
              </a:ext>
            </a:extLst>
          </p:cNvPr>
          <p:cNvSpPr txBox="1"/>
          <p:nvPr/>
        </p:nvSpPr>
        <p:spPr>
          <a:xfrm>
            <a:off x="274320" y="3423356"/>
            <a:ext cx="1177544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KZ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Рисунок </a:t>
            </a: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9</a:t>
            </a:r>
            <a:r>
              <a:rPr lang="ru-KZ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 </a:t>
            </a:r>
            <a:r>
              <a:rPr lang="ru-KZ" dirty="0">
                <a:solidFill>
                  <a:schemeClr val="tx1">
                    <a:lumMod val="95000"/>
                    <a:lumOff val="5000"/>
                  </a:schemeClr>
                </a:solidFill>
              </a:rPr>
              <a:t>- Усиление стыка и соединительных элементов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. </a:t>
            </a:r>
            <a:endParaRPr lang="ru-KZ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just"/>
            <a:r>
              <a:rPr lang="ru-KZ" dirty="0">
                <a:solidFill>
                  <a:schemeClr val="tx1">
                    <a:lumMod val="95000"/>
                    <a:lumOff val="5000"/>
                  </a:schemeClr>
                </a:solidFill>
              </a:rPr>
              <a:t>а - усиление таврового стыка листовыми элементами; б - усиление стыка двутавровых балок накладками из листового металла; в - усиление узла сварной фермы путем наращивания </a:t>
            </a:r>
            <a:r>
              <a:rPr lang="ru-KZ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фасонки</a:t>
            </a:r>
            <a:r>
              <a:rPr lang="ru-KZ" dirty="0">
                <a:solidFill>
                  <a:schemeClr val="tx1">
                    <a:lumMod val="95000"/>
                    <a:lumOff val="5000"/>
                  </a:schemeClr>
                </a:solidFill>
              </a:rPr>
              <a:t>; 1 - усиливаемое соединение; 2 - элементы усиления; 3 - усиливающие накладки</a:t>
            </a:r>
          </a:p>
        </p:txBody>
      </p:sp>
      <p:sp>
        <p:nvSpPr>
          <p:cNvPr id="12" name="Прямоугольник 8">
            <a:extLst>
              <a:ext uri="{FF2B5EF4-FFF2-40B4-BE49-F238E27FC236}">
                <a16:creationId xmlns:a16="http://schemas.microsoft.com/office/drawing/2014/main" id="{198EA635-7B48-4E51-93A0-7F3B844D5502}"/>
              </a:ext>
            </a:extLst>
          </p:cNvPr>
          <p:cNvSpPr/>
          <p:nvPr/>
        </p:nvSpPr>
        <p:spPr>
          <a:xfrm>
            <a:off x="3878827" y="186288"/>
            <a:ext cx="831317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400" b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Усиление металлических каркасный конструкций</a:t>
            </a:r>
            <a:endParaRPr lang="ru-RU" sz="1400" b="1" dirty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3" name="Рисунок 1">
            <a:extLst>
              <a:ext uri="{FF2B5EF4-FFF2-40B4-BE49-F238E27FC236}">
                <a16:creationId xmlns:a16="http://schemas.microsoft.com/office/drawing/2014/main" id="{64E038A3-B1C5-4689-986C-FD6B5C527C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5575" y="160338"/>
            <a:ext cx="3032766" cy="527305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3B135BA2-5CAE-4D57-8944-ABA8092EF4B0}"/>
              </a:ext>
            </a:extLst>
          </p:cNvPr>
          <p:cNvPicPr/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695" b="97740" l="2305" r="97518">
                        <a14:foregroundMark x1="80496" y1="1130" x2="94681" y2="30508"/>
                        <a14:foregroundMark x1="94681" y1="30508" x2="99468" y2="60452"/>
                        <a14:foregroundMark x1="99468" y1="60452" x2="96986" y2="87571"/>
                        <a14:foregroundMark x1="96986" y1="87571" x2="82979" y2="98870"/>
                        <a14:foregroundMark x1="75709" y1="9040" x2="82624" y2="53107"/>
                        <a14:foregroundMark x1="82624" y1="53107" x2="82092" y2="88701"/>
                        <a14:foregroundMark x1="82092" y1="88701" x2="82092" y2="88701"/>
                        <a14:foregroundMark x1="24823" y1="1695" x2="28723" y2="98870"/>
                        <a14:foregroundMark x1="2482" y1="16384" x2="25532" y2="57627"/>
                        <a14:foregroundMark x1="25532" y1="57627" x2="63830" y2="47458"/>
                        <a14:foregroundMark x1="63830" y1="47458" x2="18085" y2="31638"/>
                        <a14:foregroundMark x1="18085" y1="31638" x2="14716" y2="33898"/>
                        <a14:foregroundMark x1="8511" y1="41808" x2="23050" y2="72316"/>
                        <a14:foregroundMark x1="23050" y1="72316" x2="10816" y2="39548"/>
                        <a14:foregroundMark x1="10816" y1="39548" x2="6560" y2="36158"/>
                        <a14:foregroundMark x1="97518" y1="24294" x2="97518" y2="24294"/>
                        <a14:foregroundMark x1="97163" y1="26554" x2="97163" y2="26554"/>
                        <a14:backgroundMark x1="99823" y1="23164" x2="91489" y2="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9015" y="771053"/>
            <a:ext cx="8023264" cy="251509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4650711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8EF41F5-3116-4E79-94FE-FFE170E6E1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12" y="0"/>
            <a:ext cx="12159575" cy="6858000"/>
          </a:xfrm>
          <a:prstGeom prst="rect">
            <a:avLst/>
          </a:prstGeom>
        </p:spPr>
      </p:pic>
      <p:cxnSp>
        <p:nvCxnSpPr>
          <p:cNvPr id="3145728" name="Прямая соединительная линия 4"/>
          <p:cNvCxnSpPr>
            <a:cxnSpLocks/>
          </p:cNvCxnSpPr>
          <p:nvPr/>
        </p:nvCxnSpPr>
        <p:spPr>
          <a:xfrm>
            <a:off x="0" y="770110"/>
            <a:ext cx="12192000" cy="0"/>
          </a:xfrm>
          <a:prstGeom prst="line">
            <a:avLst/>
          </a:prstGeom>
          <a:ln w="28575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01" name="Прямоугольник 8"/>
          <p:cNvSpPr/>
          <p:nvPr/>
        </p:nvSpPr>
        <p:spPr>
          <a:xfrm>
            <a:off x="3878827" y="186288"/>
            <a:ext cx="831317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400" b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Усиление металлических каркасный конструкций</a:t>
            </a:r>
            <a:endParaRPr lang="ru-RU" sz="1400" b="1" dirty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48602" name="AutoShape 2" descr="https://fiverr-res.cloudinary.com/images/t_main1,q_auto,f_auto/gigs/116155559/original/e000cd4741bc8127ca93e9afd337485983bffdbc/design-any-database-and-solve-any-database-issu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97155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5575" y="160338"/>
            <a:ext cx="3032766" cy="52730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FC9561F-A056-4B1F-B8A0-EFEA5974C8F4}"/>
              </a:ext>
            </a:extLst>
          </p:cNvPr>
          <p:cNvSpPr txBox="1"/>
          <p:nvPr/>
        </p:nvSpPr>
        <p:spPr>
          <a:xfrm>
            <a:off x="16212" y="1073032"/>
            <a:ext cx="1203960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179705" algn="just"/>
            <a:r>
              <a:rPr lang="ru-RU" sz="2200" b="1" dirty="0">
                <a:solidFill>
                  <a:srgbClr val="3E68A8"/>
                </a:solidFill>
              </a:rPr>
              <a:t>Список литературы:</a:t>
            </a:r>
            <a:endParaRPr lang="ru-KZ" sz="2200" b="1" dirty="0">
              <a:solidFill>
                <a:srgbClr val="3E68A8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8C9AEF3-AB4D-45F4-845F-3B71518E5B3D}"/>
              </a:ext>
            </a:extLst>
          </p:cNvPr>
          <p:cNvSpPr txBox="1"/>
          <p:nvPr/>
        </p:nvSpPr>
        <p:spPr>
          <a:xfrm>
            <a:off x="-1403982" y="7840457"/>
            <a:ext cx="6151880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179705" algn="just"/>
            <a:r>
              <a:rPr lang="ru-KZ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а) усиление сечения конструкции не должно нарушать ее центровку;</a:t>
            </a:r>
          </a:p>
          <a:p>
            <a:pPr indent="179705" algn="just"/>
            <a:r>
              <a:rPr lang="ru-KZ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б) в растянутых элементах усиление должно быть доведено до узлов крепления;</a:t>
            </a:r>
          </a:p>
          <a:p>
            <a:pPr indent="179705" algn="just"/>
            <a:r>
              <a:rPr lang="ru-KZ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в) усиление изгибаемых элементов достаточно выполнить на участках, перекрывающих участок максимальных моментов, при этом сварку по присоединению усиливающих элементов следует начинать с растянутой зоны;</a:t>
            </a:r>
          </a:p>
          <a:p>
            <a:pPr indent="179705" algn="just"/>
            <a:r>
              <a:rPr lang="ru-KZ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г)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KZ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нецентренно</a:t>
            </a:r>
            <a:r>
              <a:rPr lang="ru-KZ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сжатые элементы должны быть усилены так, чтобы уменьшался эксцентриситет рабочего сечения;</a:t>
            </a:r>
          </a:p>
          <a:p>
            <a:pPr indent="179705" algn="just"/>
            <a:r>
              <a:rPr lang="ru-KZ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д) </a:t>
            </a: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KZ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арианты</a:t>
            </a:r>
            <a:r>
              <a:rPr lang="ru-KZ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усиления сечения должны выбираться из соображений удобства ведения работ и технологичности сварки.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819F534-FEDE-4A63-816A-CA3A6118AE79}"/>
              </a:ext>
            </a:extLst>
          </p:cNvPr>
          <p:cNvSpPr/>
          <p:nvPr/>
        </p:nvSpPr>
        <p:spPr>
          <a:xfrm>
            <a:off x="1021236" y="1977261"/>
            <a:ext cx="8848627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СП РК 1.04-110-2017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“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Обследование, оценка технического состояния и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сейсмоусиление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зданий и сооружений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СП 31-114-2004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ПРАВИЛА ПРОЕКТИРОВАНИЯ</a:t>
            </a:r>
            <a:b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ЖИЛЫХ И ОБЩЕСТВЕННЫХ ЗДАНИЙ</a:t>
            </a:r>
            <a:b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ДЛЯ СТРОИТЕЛЬСТВА</a:t>
            </a:r>
            <a:b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В СЕЙСМИЧЕСКИХ РАЙОНАХ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Сайт: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https://studwood.net/1689209/matematika_himiya_fizika/oblast_primeneniya_metallicheskih_konstruktsiy_dostoinstva_nedostatki_stalnyh_alyuminievyh_konstruktsiy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Сайт: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https://pandia.ru/text/78/319/4547-4.php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buFont typeface="+mj-lt"/>
              <a:buAutoNum type="arabicPeriod"/>
            </a:pP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1609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Picture 3"/>
          <p:cNvPicPr>
            <a:picLocks noChangeAspect="1" noChangeArrowheads="1"/>
          </p:cNvPicPr>
          <p:nvPr/>
        </p:nvPicPr>
        <p:blipFill rotWithShape="1">
          <a:blip r:embed="rId3" cstate="screen"/>
          <a:srcRect/>
          <a:stretch>
            <a:fillRect/>
          </a:stretch>
        </p:blipFill>
        <p:spPr bwMode="auto">
          <a:xfrm>
            <a:off x="0" y="1"/>
            <a:ext cx="12192000" cy="6858000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1048607" name="AutoShape 2" descr="https://fiverr-res.cloudinary.com/images/t_main1,q_auto,f_auto/gigs/116155559/original/e000cd4741bc8127ca93e9afd337485983bffdbc/design-any-database-and-solve-any-database-issu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48608" name="Прямоугольник 1"/>
          <p:cNvSpPr/>
          <p:nvPr/>
        </p:nvSpPr>
        <p:spPr>
          <a:xfrm>
            <a:off x="2646287" y="4105227"/>
            <a:ext cx="6278881" cy="68834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4000" b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Благодарю за внимание!</a:t>
            </a:r>
          </a:p>
        </p:txBody>
      </p:sp>
      <p:sp>
        <p:nvSpPr>
          <p:cNvPr id="104860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13</a:t>
            </a:fld>
            <a:endParaRPr lang="en-US" dirty="0"/>
          </a:p>
        </p:txBody>
      </p:sp>
      <p:pic>
        <p:nvPicPr>
          <p:cNvPr id="2097158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67307" y="526157"/>
            <a:ext cx="3457386" cy="3261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Тема 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Тема 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Тема 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Тема 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Тема 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Тема 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Тема 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Тема 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Тема 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Тема 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Тема 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Тема 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Тема 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Тема 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Тема 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Тема 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Тема 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Тема 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225</TotalTime>
  <Words>700</Words>
  <Application>Microsoft Office PowerPoint</Application>
  <PresentationFormat>Широкоэкранный</PresentationFormat>
  <Paragraphs>80</Paragraphs>
  <Slides>13</Slides>
  <Notes>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9" baseType="lpstr">
      <vt:lpstr>Arial</vt:lpstr>
      <vt:lpstr>Calibri</vt:lpstr>
      <vt:lpstr>Calibri Light</vt:lpstr>
      <vt:lpstr>Helvetica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Асем Касенова(Начальник ОУП)</dc:creator>
  <cp:lastModifiedBy>Gleb Shalaev</cp:lastModifiedBy>
  <cp:revision>16</cp:revision>
  <dcterms:created xsi:type="dcterms:W3CDTF">2019-06-15T04:49:18Z</dcterms:created>
  <dcterms:modified xsi:type="dcterms:W3CDTF">2022-11-09T05:53:40Z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61f70a20daa049e0bfe7eb652b6220a1</vt:lpwstr>
  </property>
</Properties>
</file>